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3" r:id="rId13"/>
    <p:sldId id="266" r:id="rId14"/>
    <p:sldId id="267" r:id="rId15"/>
    <p:sldId id="268" r:id="rId16"/>
    <p:sldId id="275" r:id="rId17"/>
    <p:sldId id="276" r:id="rId18"/>
    <p:sldId id="277" r:id="rId19"/>
    <p:sldId id="278" r:id="rId20"/>
    <p:sldId id="279"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9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30.06.2014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5029200"/>
            <a:ext cx="7851648" cy="1828800"/>
          </a:xfrm>
        </p:spPr>
        <p:txBody>
          <a:bodyPr>
            <a:normAutofit fontScale="90000"/>
          </a:bodyPr>
          <a:lstStyle/>
          <a:p>
            <a:pPr algn="ctr"/>
            <a:r>
              <a:rPr lang="ka-GE" sz="2700" b="1" dirty="0" smtClean="0"/>
              <a:t/>
            </a:r>
            <a:br>
              <a:rPr lang="ka-GE" sz="2700" b="1" dirty="0" smtClean="0"/>
            </a:br>
            <a:r>
              <a:rPr lang="ka-GE" sz="2700" b="1" dirty="0" smtClean="0"/>
              <a:t/>
            </a:r>
            <a:br>
              <a:rPr lang="ka-GE" sz="2700" b="1" dirty="0" smtClean="0"/>
            </a:br>
            <a:r>
              <a:rPr lang="ka-GE" sz="2700" b="1" dirty="0" smtClean="0"/>
              <a:t/>
            </a:r>
            <a:br>
              <a:rPr lang="ka-GE" sz="2700" b="1" dirty="0" smtClean="0"/>
            </a:br>
            <a:r>
              <a:rPr lang="ka-GE" sz="2700" b="1" dirty="0" smtClean="0"/>
              <a:t>ივანე</a:t>
            </a:r>
            <a:r>
              <a:rPr lang="en-US" sz="2700" b="1" dirty="0" smtClean="0"/>
              <a:t> </a:t>
            </a:r>
            <a:r>
              <a:rPr lang="ka-GE" sz="2700" b="1" dirty="0" smtClean="0"/>
              <a:t> ჯავახიშვილის</a:t>
            </a:r>
            <a:r>
              <a:rPr lang="en-US" sz="2700" b="1" dirty="0" smtClean="0"/>
              <a:t> </a:t>
            </a:r>
            <a:r>
              <a:rPr lang="ka-GE" sz="2700" b="1" dirty="0" smtClean="0"/>
              <a:t> სახელობის</a:t>
            </a:r>
            <a:r>
              <a:rPr lang="en-US" sz="2700" b="1" dirty="0" smtClean="0"/>
              <a:t> </a:t>
            </a:r>
            <a:r>
              <a:rPr lang="ka-GE" sz="2700" b="1" dirty="0" smtClean="0"/>
              <a:t> თბილისის     </a:t>
            </a:r>
            <a:br>
              <a:rPr lang="ka-GE" sz="2700" b="1" dirty="0" smtClean="0"/>
            </a:br>
            <a:r>
              <a:rPr lang="ka-GE" sz="2700" b="1" dirty="0" smtClean="0"/>
              <a:t>  სახელმწიფო </a:t>
            </a:r>
            <a:r>
              <a:rPr lang="en-US" sz="2700" b="1" dirty="0" smtClean="0"/>
              <a:t> </a:t>
            </a:r>
            <a:r>
              <a:rPr lang="ka-GE" sz="2700" b="1" dirty="0" smtClean="0"/>
              <a:t> უნივერსიტეტი</a:t>
            </a:r>
            <a:r>
              <a:rPr lang="ru-RU" sz="2700" dirty="0" smtClean="0"/>
              <a:t/>
            </a:r>
            <a:br>
              <a:rPr lang="ru-RU" sz="2700" dirty="0" smtClean="0"/>
            </a:br>
            <a:r>
              <a:rPr lang="ka-GE" sz="2700" dirty="0" smtClean="0"/>
              <a:t/>
            </a:r>
            <a:br>
              <a:rPr lang="ka-GE" sz="2700" dirty="0" smtClean="0"/>
            </a:br>
            <a:r>
              <a:rPr lang="ka-GE" sz="2800" dirty="0" smtClean="0"/>
              <a:t> სამაგისტრო ნაშრომი </a:t>
            </a:r>
            <a:r>
              <a:rPr lang="ka-GE" sz="2700" dirty="0" smtClean="0"/>
              <a:t> </a:t>
            </a:r>
            <a:r>
              <a:rPr lang="ru-RU" sz="1600" dirty="0" smtClean="0"/>
              <a:t/>
            </a:r>
            <a:br>
              <a:rPr lang="ru-RU" sz="1600" dirty="0" smtClean="0"/>
            </a:br>
            <a:r>
              <a:rPr lang="ka-GE" sz="1600" dirty="0" smtClean="0"/>
              <a:t> </a:t>
            </a:r>
            <a:r>
              <a:rPr lang="ru-RU" sz="2700" dirty="0" smtClean="0"/>
              <a:t/>
            </a:r>
            <a:br>
              <a:rPr lang="ru-RU" sz="2700" dirty="0" smtClean="0"/>
            </a:br>
            <a:r>
              <a:rPr lang="ka-GE" sz="2700" dirty="0" smtClean="0"/>
              <a:t> </a:t>
            </a:r>
            <a:r>
              <a:rPr lang="ru-RU" sz="1600" dirty="0" smtClean="0"/>
              <a:t/>
            </a:r>
            <a:br>
              <a:rPr lang="ru-RU" sz="1600" dirty="0" smtClean="0"/>
            </a:br>
            <a:r>
              <a:rPr lang="ka-GE" sz="2700" b="1" dirty="0" smtClean="0"/>
              <a:t>       ბანკების პროგრამული უზრუნველყოფა</a:t>
            </a:r>
            <a:r>
              <a:rPr lang="ru-RU" sz="2700" dirty="0" smtClean="0"/>
              <a:t/>
            </a:r>
            <a:br>
              <a:rPr lang="ru-RU" sz="2700" dirty="0" smtClean="0"/>
            </a:br>
            <a:r>
              <a:rPr lang="ka-GE" sz="2700" dirty="0" smtClean="0"/>
              <a:t>              </a:t>
            </a:r>
            <a:r>
              <a:rPr lang="ka-GE" sz="2200" dirty="0" smtClean="0"/>
              <a:t/>
            </a:r>
            <a:br>
              <a:rPr lang="ka-GE" sz="2200" dirty="0" smtClean="0"/>
            </a:br>
            <a:r>
              <a:rPr lang="ka-GE" sz="2200" dirty="0" smtClean="0"/>
              <a:t>ინფორმაციული ტექნოლოგიები</a:t>
            </a:r>
            <a:r>
              <a:rPr lang="ru-RU" sz="2200" dirty="0" smtClean="0"/>
              <a:t/>
            </a:r>
            <a:br>
              <a:rPr lang="ru-RU" sz="2200" dirty="0" smtClean="0"/>
            </a:br>
            <a:r>
              <a:rPr lang="ka-GE" sz="2200" dirty="0" smtClean="0"/>
              <a:t>                              </a:t>
            </a:r>
            <a:r>
              <a:rPr lang="ru-RU" sz="2200" dirty="0" smtClean="0"/>
              <a:t/>
            </a:r>
            <a:br>
              <a:rPr lang="ru-RU" sz="2200" dirty="0" smtClean="0"/>
            </a:br>
            <a:r>
              <a:rPr lang="ka-GE" sz="2200" dirty="0" smtClean="0"/>
              <a:t>                          </a:t>
            </a:r>
            <a:r>
              <a:rPr lang="ru-RU" sz="2200" dirty="0" smtClean="0"/>
              <a:t/>
            </a:r>
            <a:br>
              <a:rPr lang="ru-RU" sz="2200" dirty="0" smtClean="0"/>
            </a:br>
            <a:r>
              <a:rPr lang="ka-GE" sz="2200" dirty="0" smtClean="0"/>
              <a:t> </a:t>
            </a:r>
            <a:r>
              <a:rPr lang="ru-RU" sz="2200" dirty="0" smtClean="0"/>
              <a:t/>
            </a:r>
            <a:br>
              <a:rPr lang="ru-RU" sz="2200" dirty="0" smtClean="0"/>
            </a:br>
            <a:r>
              <a:rPr lang="ka-GE" sz="2200" dirty="0" smtClean="0"/>
              <a:t> </a:t>
            </a:r>
            <a:r>
              <a:rPr lang="ru-RU" sz="2200" dirty="0" smtClean="0"/>
              <a:t/>
            </a:r>
            <a:br>
              <a:rPr lang="ru-RU" sz="2200" dirty="0" smtClean="0"/>
            </a:br>
            <a:r>
              <a:rPr lang="ka-GE" sz="2200" dirty="0" smtClean="0"/>
              <a:t>                  ავტორი:      არტურ დავთიან</a:t>
            </a:r>
            <a:br>
              <a:rPr lang="ka-GE" sz="2200" dirty="0" smtClean="0"/>
            </a:br>
            <a:r>
              <a:rPr lang="ka-GE" sz="2200" dirty="0" smtClean="0"/>
              <a:t>                                 ხელმძღვანელი:    </a:t>
            </a:r>
            <a:r>
              <a:rPr lang="ka-GE" sz="2200" i="1" dirty="0" smtClean="0"/>
              <a:t>ზურაბ მოდებაძე</a:t>
            </a:r>
            <a:r>
              <a:rPr lang="ru-RU" sz="1600" dirty="0" smtClean="0"/>
              <a:t/>
            </a:r>
            <a:br>
              <a:rPr lang="ru-RU" sz="1600" dirty="0" smtClean="0"/>
            </a:br>
            <a:r>
              <a:rPr lang="ka-GE" sz="1600" i="1" dirty="0" smtClean="0"/>
              <a:t> </a:t>
            </a:r>
            <a:r>
              <a:rPr lang="ru-RU" sz="1600" dirty="0" smtClean="0"/>
              <a:t/>
            </a:r>
            <a:br>
              <a:rPr lang="ru-RU" sz="1600" dirty="0" smtClean="0"/>
            </a:br>
            <a:r>
              <a:rPr lang="ka-GE" sz="1600" i="1" dirty="0" smtClean="0"/>
              <a:t>                                  </a:t>
            </a:r>
            <a:r>
              <a:rPr lang="ru-RU" sz="1600" dirty="0" smtClean="0"/>
              <a:t/>
            </a:r>
            <a:br>
              <a:rPr lang="ru-RU" sz="1600" dirty="0" smtClean="0"/>
            </a:br>
            <a:r>
              <a:rPr lang="ka-GE" sz="1600" i="1" dirty="0" smtClean="0"/>
              <a:t> </a:t>
            </a:r>
            <a:r>
              <a:rPr lang="ru-RU" sz="1600" dirty="0" smtClean="0"/>
              <a:t/>
            </a:r>
            <a:br>
              <a:rPr lang="ru-RU" sz="1600" dirty="0" smtClean="0"/>
            </a:br>
            <a:r>
              <a:rPr lang="ka-GE" sz="1600" i="1" dirty="0" smtClean="0"/>
              <a:t>                                   </a:t>
            </a:r>
            <a:r>
              <a:rPr lang="ru-RU" sz="1600" dirty="0" smtClean="0"/>
              <a:t/>
            </a:r>
            <a:br>
              <a:rPr lang="ru-RU" sz="1600" dirty="0" smtClean="0"/>
            </a:br>
            <a:r>
              <a:rPr lang="ka-GE" sz="1600" i="1" dirty="0" smtClean="0"/>
              <a:t>                                 </a:t>
            </a:r>
            <a:r>
              <a:rPr lang="ru-RU" sz="1600" dirty="0" smtClean="0"/>
              <a:t/>
            </a:r>
            <a:br>
              <a:rPr lang="ru-RU" sz="1600" dirty="0" smtClean="0"/>
            </a:br>
            <a:r>
              <a:rPr lang="ka-GE" sz="1600" i="1" dirty="0" smtClean="0"/>
              <a:t>                                           </a:t>
            </a:r>
            <a:r>
              <a:rPr lang="ka-GE" sz="1600" b="1" i="1" dirty="0" smtClean="0"/>
              <a:t>თბილისი 2014</a:t>
            </a:r>
            <a:endParaRPr lang="ru-RU" sz="1600" dirty="0">
              <a:latin typeface="Sylfaen" pitchFamily="18" charset="0"/>
            </a:endParaRPr>
          </a:p>
        </p:txBody>
      </p:sp>
      <p:sp>
        <p:nvSpPr>
          <p:cNvPr id="3" name="Подзаголовок 2"/>
          <p:cNvSpPr>
            <a:spLocks noGrp="1"/>
          </p:cNvSpPr>
          <p:nvPr>
            <p:ph type="subTitle" idx="1"/>
          </p:nvPr>
        </p:nvSpPr>
        <p:spPr>
          <a:xfrm>
            <a:off x="1371600" y="5013176"/>
            <a:ext cx="6400800" cy="625624"/>
          </a:xfrm>
        </p:spPr>
        <p:txBody>
          <a:bodyPr>
            <a:normAutofit/>
          </a:bodyPr>
          <a:lstStyle/>
          <a:p>
            <a:endParaRPr lang="ka-GE" sz="2400" dirty="0" smtClean="0"/>
          </a:p>
          <a:p>
            <a:endParaRPr lang="ka-GE" sz="2400" dirty="0" smtClean="0"/>
          </a:p>
          <a:p>
            <a:endParaRPr lang="ka-GE" sz="2400" dirty="0" smtClean="0"/>
          </a:p>
          <a:p>
            <a:endParaRPr lang="ka-GE" sz="2400" dirty="0" smtClean="0"/>
          </a:p>
          <a:p>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368152"/>
          </a:xfrm>
        </p:spPr>
        <p:txBody>
          <a:bodyPr>
            <a:noAutofit/>
          </a:bodyPr>
          <a:lstStyle/>
          <a:p>
            <a:r>
              <a:rPr lang="ka-GE" sz="2000" dirty="0" smtClean="0"/>
              <a:t>ბანკების მართვის კომპიუტერული სიტემების დაპროექტება და რეალიზაცია უნიფიცირებული მოდელირების ენის (</a:t>
            </a:r>
            <a:r>
              <a:rPr lang="ka-GE" sz="2000" b="1" dirty="0" smtClean="0"/>
              <a:t>UML/2-Unified Modeling Language</a:t>
            </a:r>
            <a:r>
              <a:rPr lang="ka-GE" sz="2000" dirty="0" smtClean="0"/>
              <a:t>) საშუალებით.</a:t>
            </a:r>
            <a:endParaRPr lang="ru-RU" sz="2000" dirty="0"/>
          </a:p>
        </p:txBody>
      </p:sp>
      <p:sp>
        <p:nvSpPr>
          <p:cNvPr id="3" name="Содержимое 2"/>
          <p:cNvSpPr>
            <a:spLocks noGrp="1"/>
          </p:cNvSpPr>
          <p:nvPr>
            <p:ph idx="1"/>
          </p:nvPr>
        </p:nvSpPr>
        <p:spPr>
          <a:xfrm>
            <a:off x="457200" y="2276872"/>
            <a:ext cx="8229600" cy="4047728"/>
          </a:xfrm>
        </p:spPr>
        <p:txBody>
          <a:bodyPr/>
          <a:lstStyle/>
          <a:p>
            <a:r>
              <a:rPr lang="ka-GE" sz="2000" dirty="0" smtClean="0"/>
              <a:t>ტექნოლოგია ეყრდნობა ობიექტ-ორიენტირებული მოდელირებას და რამდენიმე ეტაპისაგან  შედგება</a:t>
            </a:r>
            <a:r>
              <a:rPr lang="ka-GE" dirty="0" smtClean="0"/>
              <a:t>:</a:t>
            </a:r>
            <a:endParaRPr lang="ru-RU" dirty="0" smtClean="0"/>
          </a:p>
          <a:p>
            <a:endParaRPr lang="ru-RU" dirty="0"/>
          </a:p>
        </p:txBody>
      </p:sp>
      <p:pic>
        <p:nvPicPr>
          <p:cNvPr id="4" name="Рисунок 3"/>
          <p:cNvPicPr/>
          <p:nvPr/>
        </p:nvPicPr>
        <p:blipFill>
          <a:blip r:embed="rId2" cstate="print"/>
          <a:srcRect/>
          <a:stretch>
            <a:fillRect/>
          </a:stretch>
        </p:blipFill>
        <p:spPr bwMode="auto">
          <a:xfrm>
            <a:off x="2699792" y="3284984"/>
            <a:ext cx="3744416" cy="286059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1008112"/>
          </a:xfrm>
        </p:spPr>
        <p:txBody>
          <a:bodyPr>
            <a:normAutofit fontScale="90000"/>
          </a:bodyPr>
          <a:lstStyle/>
          <a:p>
            <a:r>
              <a:rPr lang="ka-GE" sz="2200" b="1" dirty="0" smtClean="0"/>
              <a:t>დაპროგრამების UML ტექნოლოგია NET პლატფორმის ბაზაზე </a:t>
            </a:r>
            <a:r>
              <a:rPr lang="ru-RU" b="1" dirty="0" smtClean="0"/>
              <a:t/>
            </a:r>
            <a:br>
              <a:rPr lang="ru-RU" b="1" dirty="0" smtClean="0"/>
            </a:br>
            <a:endParaRPr lang="ru-RU" dirty="0"/>
          </a:p>
        </p:txBody>
      </p:sp>
      <p:sp>
        <p:nvSpPr>
          <p:cNvPr id="3" name="Содержимое 2"/>
          <p:cNvSpPr>
            <a:spLocks noGrp="1"/>
          </p:cNvSpPr>
          <p:nvPr>
            <p:ph idx="1"/>
          </p:nvPr>
        </p:nvSpPr>
        <p:spPr>
          <a:xfrm>
            <a:off x="457200" y="1772816"/>
            <a:ext cx="8229600" cy="4551784"/>
          </a:xfrm>
        </p:spPr>
        <p:txBody>
          <a:bodyPr>
            <a:normAutofit fontScale="85000" lnSpcReduction="20000"/>
          </a:bodyPr>
          <a:lstStyle/>
          <a:p>
            <a:r>
              <a:rPr lang="ka-GE" dirty="0" smtClean="0"/>
              <a:t>მაიკროსოფტის უახლესი პროგრამული NET- პლატფორმა სულ უფრო ფართოდ იკიდებს ფეხს მსოფლიოს მოწინავე ქვეყნების საუნივერსიტეტო- სამეცნიერო და საწარმოო ფირმების ბიზნესის სფეროში. იგი გამოიყენება Windows, Unix და Linuxოპერაციული სისტემებისათვის. NET -პლატფორმა შეიქმნა სპეციალურად განაწილებულ გამოყენებითი სისტემების ასაგებად დიდი მოცულობის ინფორმაციის დასამუშავებლად კლიენტ-სერვერ აქიტექტურის ბაზაზე</a:t>
            </a:r>
            <a:r>
              <a:rPr lang="ka-GE" dirty="0" smtClean="0"/>
              <a:t>.</a:t>
            </a:r>
          </a:p>
          <a:p>
            <a:r>
              <a:rPr lang="ka-GE" dirty="0" smtClean="0"/>
              <a:t>პროგრამული აპლიკაციების დაპროექტებისა და რეალიზაციის მეთოდოლოგია UML- ტექნოლოგიას ეყრდნობა. იგი გახდა საერთაშორისო სტანდარტი</a:t>
            </a:r>
            <a:r>
              <a:rPr lang="ka-GE" dirty="0" smtClean="0"/>
              <a:t>.</a:t>
            </a:r>
          </a:p>
          <a:p>
            <a:r>
              <a:rPr lang="ka-GE" dirty="0" smtClean="0"/>
              <a:t>UML არაა კონკრეტული მეთოდი. იგი არის ბაზა სხვადასხვა მეთოდებისათვის, ვინაიდან მასში შემუშავებულია კოსტრუქციების განსაზღვრული სიმრავლე აღწერის ერთიანი სისტემითა და სემანტიკით.</a:t>
            </a:r>
            <a:endParaRPr lang="ru-RU" dirty="0" smtClean="0"/>
          </a:p>
          <a:p>
            <a:endParaRPr lang="ka-GE" dirty="0" smtClean="0"/>
          </a:p>
          <a:p>
            <a:endParaRPr lang="ru-RU" dirty="0" smtClean="0"/>
          </a:p>
          <a:p>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1008112"/>
          </a:xfrm>
        </p:spPr>
        <p:txBody>
          <a:bodyPr>
            <a:normAutofit fontScale="90000"/>
          </a:bodyPr>
          <a:lstStyle/>
          <a:p>
            <a:r>
              <a:rPr lang="ka-GE" sz="2200" b="1" dirty="0" smtClean="0"/>
              <a:t>დაპროგრამების UML ტექნოლოგია NET პლატფორმის ბაზაზე </a:t>
            </a:r>
            <a:r>
              <a:rPr lang="ru-RU" b="1" dirty="0" smtClean="0"/>
              <a:t/>
            </a:r>
            <a:br>
              <a:rPr lang="ru-RU" b="1" dirty="0" smtClean="0"/>
            </a:br>
            <a:endParaRPr lang="ru-RU" dirty="0"/>
          </a:p>
        </p:txBody>
      </p:sp>
      <p:sp>
        <p:nvSpPr>
          <p:cNvPr id="3" name="Содержимое 2"/>
          <p:cNvSpPr>
            <a:spLocks noGrp="1"/>
          </p:cNvSpPr>
          <p:nvPr>
            <p:ph idx="1"/>
          </p:nvPr>
        </p:nvSpPr>
        <p:spPr>
          <a:xfrm>
            <a:off x="457200" y="1772816"/>
            <a:ext cx="8229600" cy="4551784"/>
          </a:xfrm>
        </p:spPr>
        <p:txBody>
          <a:bodyPr>
            <a:normAutofit fontScale="85000" lnSpcReduction="20000"/>
          </a:bodyPr>
          <a:lstStyle/>
          <a:p>
            <a:r>
              <a:rPr lang="ka-GE" dirty="0" smtClean="0"/>
              <a:t>მაიკროსოფტის უახლესი პროგრამული NET- პლატფორმა სულ უფრო ფართოდ იკიდებს ფეხს მსოფლიოს მოწინავე ქვეყნების საუნივერსიტეტო- სამეცნიერო და საწარმოო ფირმების ბიზნესის სფეროში. იგი გამოიყენება Windows, Unix და Linuxოპერაციული სისტემებისათვის. NET -პლატფორმა შეიქმნა სპეციალურად განაწილებულ გამოყენებითი სისტემების ასაგებად დიდი მოცულობის ინფორმაციის დასამუშავებლად კლიენტ-სერვერ აქიტექტურის ბაზაზე</a:t>
            </a:r>
            <a:r>
              <a:rPr lang="ka-GE" dirty="0" smtClean="0"/>
              <a:t>.</a:t>
            </a:r>
          </a:p>
          <a:p>
            <a:r>
              <a:rPr lang="ka-GE" dirty="0" smtClean="0"/>
              <a:t>პროგრამული აპლიკაციების დაპროექტებისა და რეალიზაციის მეთოდოლოგია UML- ტექნოლოგიას ეყრდნობა. იგი გახდა საერთაშორისო სტანდარტი</a:t>
            </a:r>
            <a:r>
              <a:rPr lang="ka-GE" dirty="0" smtClean="0"/>
              <a:t>.</a:t>
            </a:r>
          </a:p>
          <a:p>
            <a:r>
              <a:rPr lang="ka-GE" dirty="0" smtClean="0"/>
              <a:t>UML არაა კონკრეტული მეთოდი. იგი არის ბაზა სხვადასხვა მეთოდებისათვის, ვინაიდან მასში შემუშავებულია კოსტრუქციების განსაზღვრული სიმრავლე აღწერის ერთიანი სისტემითა და სემანტიკით.</a:t>
            </a:r>
            <a:endParaRPr lang="ru-RU" dirty="0" smtClean="0"/>
          </a:p>
          <a:p>
            <a:endParaRPr lang="ka-GE" dirty="0" smtClean="0"/>
          </a:p>
          <a:p>
            <a:endParaRPr lang="ru-RU" dirty="0" smtClean="0"/>
          </a:p>
          <a:p>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76064"/>
          </a:xfrm>
        </p:spPr>
        <p:txBody>
          <a:bodyPr>
            <a:normAutofit/>
          </a:bodyPr>
          <a:lstStyle/>
          <a:p>
            <a:r>
              <a:rPr lang="en-US" sz="2400" b="1" dirty="0" err="1" smtClean="0"/>
              <a:t>მონაცემთა</a:t>
            </a:r>
            <a:r>
              <a:rPr lang="en-US" sz="2400" b="1" dirty="0" smtClean="0"/>
              <a:t> </a:t>
            </a:r>
            <a:r>
              <a:rPr lang="en-US" sz="2400" b="1" dirty="0" err="1" smtClean="0"/>
              <a:t>საცავი</a:t>
            </a:r>
            <a:r>
              <a:rPr lang="ka-GE" sz="2400" b="1" dirty="0" smtClean="0"/>
              <a:t> საბანკო სისტემებში</a:t>
            </a:r>
            <a:endParaRPr lang="ru-RU" sz="2400" b="1" dirty="0"/>
          </a:p>
        </p:txBody>
      </p:sp>
      <p:sp>
        <p:nvSpPr>
          <p:cNvPr id="3" name="Содержимое 2"/>
          <p:cNvSpPr>
            <a:spLocks noGrp="1"/>
          </p:cNvSpPr>
          <p:nvPr>
            <p:ph idx="1"/>
          </p:nvPr>
        </p:nvSpPr>
        <p:spPr>
          <a:xfrm>
            <a:off x="457200" y="1556792"/>
            <a:ext cx="8229600" cy="4767808"/>
          </a:xfrm>
        </p:spPr>
        <p:txBody>
          <a:bodyPr>
            <a:normAutofit fontScale="92500" lnSpcReduction="10000"/>
          </a:bodyPr>
          <a:lstStyle/>
          <a:p>
            <a:r>
              <a:rPr lang="ka-GE" dirty="0" smtClean="0"/>
              <a:t>მონცემათა საცავი აღიწერებოდა, როგორც,,მონაცემათა სუპერმარკეტი“,,, სუპერ მონაცემათა ბაზა </a:t>
            </a:r>
            <a:r>
              <a:rPr lang="ka-GE" dirty="0" smtClean="0"/>
              <a:t>“.</a:t>
            </a:r>
            <a:r>
              <a:rPr lang="ka-GE" dirty="0" smtClean="0"/>
              <a:t> კომერციულ ბანკებში ჩატარებულმა ანალიზმა აჩვენა, რომ საბაზო ტრანზაქციების და სასურველ მონაცემებზე არსებული ინფორმაციის მოცულობა ძალიან დიდია. პირველადი ანალიზისათვის უნდა მომზადეს გაფართოებული მონაცემები და მიეცეს ინდექსაცია.</a:t>
            </a:r>
            <a:endParaRPr lang="ru-RU" dirty="0" smtClean="0"/>
          </a:p>
          <a:p>
            <a:r>
              <a:rPr lang="ka-GE" dirty="0" smtClean="0"/>
              <a:t>ამისათვის საჭიროა ფართო კომპიუტერული რესურსები, რომელიც საშუალებას იძლევა მცირე დროის განმავლობაში შესრულდეს ძებნა რამდენიმე ცხრილში, რომელიც ათობით მილიონ ჩანაწერს შეიცავს და განხორციელდეს მონაცემთა შერჩევა.</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1224136"/>
          </a:xfrm>
        </p:spPr>
        <p:txBody>
          <a:bodyPr>
            <a:normAutofit fontScale="90000"/>
          </a:bodyPr>
          <a:lstStyle/>
          <a:p>
            <a:r>
              <a:rPr lang="ka-GE" sz="2200" b="1" dirty="0" smtClean="0"/>
              <a:t>მონაცემათა საცავი არის კომპლექსური სისტემა, რომელიც შედგება შემდეგი ძირითადი ფუნქციური ბლოკებისაგან :</a:t>
            </a:r>
            <a:r>
              <a:rPr lang="ru-RU" b="1" dirty="0" smtClean="0"/>
              <a:t/>
            </a:r>
            <a:br>
              <a:rPr lang="ru-RU" b="1" dirty="0" smtClean="0"/>
            </a:br>
            <a:endParaRPr lang="ru-RU" b="1" dirty="0"/>
          </a:p>
        </p:txBody>
      </p:sp>
      <p:sp>
        <p:nvSpPr>
          <p:cNvPr id="3" name="Содержимое 2"/>
          <p:cNvSpPr>
            <a:spLocks noGrp="1"/>
          </p:cNvSpPr>
          <p:nvPr>
            <p:ph idx="1"/>
          </p:nvPr>
        </p:nvSpPr>
        <p:spPr>
          <a:xfrm>
            <a:off x="457200" y="1988840"/>
            <a:ext cx="8229600" cy="4335760"/>
          </a:xfrm>
        </p:spPr>
        <p:txBody>
          <a:bodyPr>
            <a:noAutofit/>
          </a:bodyPr>
          <a:lstStyle/>
          <a:p>
            <a:r>
              <a:rPr lang="ka-GE" sz="1800" dirty="0" smtClean="0"/>
              <a:t>მონაცემათა განაწილებული, რელაციური ბაზების მართვის სისტემები </a:t>
            </a:r>
            <a:endParaRPr lang="ka-GE" sz="1800" dirty="0" smtClean="0"/>
          </a:p>
          <a:p>
            <a:pPr lvl="0" hangingPunct="0"/>
            <a:r>
              <a:rPr lang="ka-GE" sz="1800" dirty="0" smtClean="0"/>
              <a:t>ინფორმაციის წღაროებიდან ოპერატიულ მონაცემთა ჩატვირთვის და გარდაქმნის საშუალება :</a:t>
            </a:r>
            <a:endParaRPr lang="ru-RU" sz="1800" dirty="0" smtClean="0"/>
          </a:p>
          <a:p>
            <a:pPr lvl="0" hangingPunct="0"/>
            <a:r>
              <a:rPr lang="ka-GE" sz="1800" dirty="0" smtClean="0"/>
              <a:t>საცავის დაპროექტების მეთოდები და ინსტრუმენტული საშუალებანი :</a:t>
            </a:r>
            <a:endParaRPr lang="ru-RU" sz="1800" dirty="0" smtClean="0"/>
          </a:p>
          <a:p>
            <a:pPr lvl="0" hangingPunct="0"/>
            <a:r>
              <a:rPr lang="ka-GE" sz="1800" dirty="0" smtClean="0"/>
              <a:t>საცავის აგებისა და მოდიფიკაციის საშუალებანი :</a:t>
            </a:r>
            <a:endParaRPr lang="ru-RU" sz="1800" dirty="0" smtClean="0"/>
          </a:p>
          <a:p>
            <a:pPr lvl="0" hangingPunct="0"/>
            <a:r>
              <a:rPr lang="ka-GE" sz="1800" dirty="0" smtClean="0"/>
              <a:t>საცავის მონაცემათა იერარქიული ორგანიზების ჰიპერლინკური საშუალებანი :</a:t>
            </a:r>
            <a:endParaRPr lang="ru-RU" sz="1800" dirty="0" smtClean="0"/>
          </a:p>
          <a:p>
            <a:pPr lvl="0" hangingPunct="0"/>
            <a:r>
              <a:rPr lang="ka-GE" sz="1800" dirty="0" smtClean="0"/>
              <a:t>საცავის ფუნქციური მომხმარებელთა მოთხოვნების წინასწარი ანალიზისა და ტრანზაქციების ეფექტურად შესრულების დაგეგმვის საშუალებანი :</a:t>
            </a:r>
            <a:endParaRPr lang="ru-RU" sz="1800" dirty="0" smtClean="0"/>
          </a:p>
          <a:p>
            <a:r>
              <a:rPr lang="ka-GE" sz="1800" dirty="0" smtClean="0"/>
              <a:t>საცავის საინფორმაცი ბლოკებისა და არქივის ოპერატიული ანალიზის ინსტრუმენტული საშუალებანი.</a:t>
            </a:r>
            <a:endParaRPr lang="ru-RU"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b="1" dirty="0" smtClean="0"/>
              <a:t>მონაცემთა საცავის ზოგადი სქემა</a:t>
            </a:r>
            <a:endParaRPr lang="ru-RU" sz="2400" dirty="0"/>
          </a:p>
        </p:txBody>
      </p:sp>
      <p:pic>
        <p:nvPicPr>
          <p:cNvPr id="4" name="Содержимое 3"/>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827584" y="2204864"/>
            <a:ext cx="6120680" cy="352839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512168"/>
          </a:xfrm>
        </p:spPr>
        <p:txBody>
          <a:bodyPr>
            <a:normAutofit/>
          </a:bodyPr>
          <a:lstStyle/>
          <a:p>
            <a:r>
              <a:rPr lang="ka-GE" sz="2200" b="1" dirty="0" smtClean="0"/>
              <a:t>ინფორმაციული ნაკადების დიაგრამები ავტომატიზებული საბანკო სისტემისთვის</a:t>
            </a:r>
            <a:r>
              <a:rPr lang="ru-RU" dirty="0" smtClean="0"/>
              <a:t/>
            </a:r>
            <a:br>
              <a:rPr lang="ru-RU" dirty="0" smtClean="0"/>
            </a:br>
            <a:endParaRPr lang="ru-RU" dirty="0"/>
          </a:p>
        </p:txBody>
      </p:sp>
      <p:sp>
        <p:nvSpPr>
          <p:cNvPr id="5" name="Содержимое 4"/>
          <p:cNvSpPr>
            <a:spLocks noGrp="1"/>
          </p:cNvSpPr>
          <p:nvPr>
            <p:ph idx="1"/>
          </p:nvPr>
        </p:nvSpPr>
        <p:spPr/>
        <p:txBody>
          <a:bodyPr>
            <a:normAutofit lnSpcReduction="10000"/>
          </a:bodyPr>
          <a:lstStyle/>
          <a:p>
            <a:r>
              <a:rPr lang="ka-GE" dirty="0" smtClean="0"/>
              <a:t> ფუნქციონალური მოდელი წარმოადგენს მონაცემთა ნაკადების დიაგრამების ნაკრებს (მნდ), რომელიც აღწერს ოპერაციის არსს. მნდ ასახავს სისტემაში არსებულ მნიშვნელობების ფუნქციურ დამოკიდებულებას , შემავალი და გამომავალი მნიშვნელობების ჩათვლით . მნდ -არის  გრაფიკი, რომელზეც მოცემულია მონაცემთა მოძრაობა მათი წარმოშობის წყაროებიდან მომხმარებლამდე, გარკვეული პროცესების გავლით, მნდ ასახავს პროცესებს, რომლებიც  გარდაქმნის მონაცემებს, მათ საცავს, ნაკადებს  და მათი წარმოშობის ობიექტებს.</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ka-GE" b="1" dirty="0" smtClean="0"/>
              <a:t>პროცესები:</a:t>
            </a:r>
            <a:r>
              <a:rPr lang="ka-GE" dirty="0" smtClean="0"/>
              <a:t> როგორც ზემოთ აღვნიშნეთ, პროცესები გარდაქმნის მონაცემთა მნიშვნელობებს. ყველაზე ქვედა დონის პროცესები წარმოადგენს ფუნქციებს გარე ეფექტების გარეშე. ასეთი ფუნქციების მაგალითად შეიძლება მოვიყვანოთ: „ორი რიცხვის ჯამის გამოთვლა“,  „საბანკო ბარათიდ ჩატარებული გატარების საკომისიო ნაერთის გამოთვლა“. მონაცემთა ნაკადის მთლიანი გრაფი ასევე წარმოადგენს პროცესს, თუმცა უფრო მაღალი დონისას. პროცესს შეიძლება გააჩნდეს გარე ეფექტები, თუ იგი შეიცავს არაფუნქციურ კომპონენტებს, როგორიცაა მონაცემთა საცავი ან გარეშე ობიექტები</a:t>
            </a:r>
            <a:r>
              <a:rPr lang="ka-GE" dirty="0" smtClean="0"/>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Рисунок 3"/>
          <p:cNvPicPr/>
          <p:nvPr/>
        </p:nvPicPr>
        <p:blipFill>
          <a:blip r:embed="rId2" cstate="print"/>
          <a:srcRect/>
          <a:stretch>
            <a:fillRect/>
          </a:stretch>
        </p:blipFill>
        <p:spPr bwMode="auto">
          <a:xfrm>
            <a:off x="1331641" y="2336078"/>
            <a:ext cx="5979972" cy="318115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62500" lnSpcReduction="20000"/>
          </a:bodyPr>
          <a:lstStyle/>
          <a:p>
            <a:pPr>
              <a:lnSpc>
                <a:spcPct val="170000"/>
              </a:lnSpc>
            </a:pPr>
            <a:r>
              <a:rPr lang="ka-GE" dirty="0" smtClean="0"/>
              <a:t> </a:t>
            </a:r>
            <a:r>
              <a:rPr lang="ka-GE" sz="2400" dirty="0" smtClean="0"/>
              <a:t>ყველა ოპერაცია შეიცავს მის სიგნატურას, ანუ ოპერაციის სახელს, რაოდენობას, თანმიმდევრობას, მისი პარამეტრებისა და მის მიერ გაცემული მნიშვნელობების ტიპებს და მისი ეფექტების აღწერას. ოპერაციის ეფექტების აღწერისათვის შეიძლება გამოვიყენოთ: მატემატიკური ფორმულები, ცხრილისებური ფუნქციები, განტოლებები, რომლებიც აკავშირებენ შემავალ და გამომავალ მნიშვნელობებს, ოპერაციის აქსიომატური გადაწყვეტილება, გადაწყვეტილების მიღების ცხრილები, ფსევდოკოდი და ბუნებრივი ენა.</a:t>
            </a:r>
            <a:r>
              <a:rPr lang="ka-GE" sz="2400" dirty="0" smtClean="0"/>
              <a:t> </a:t>
            </a:r>
          </a:p>
          <a:p>
            <a:pPr>
              <a:lnSpc>
                <a:spcPct val="170000"/>
              </a:lnSpc>
            </a:pPr>
            <a:r>
              <a:rPr lang="ka-GE" sz="2400" dirty="0" smtClean="0"/>
              <a:t>ოპერაციის </a:t>
            </a:r>
            <a:r>
              <a:rPr lang="ka-GE" sz="2400" dirty="0" smtClean="0"/>
              <a:t>აღწერის მაგალითი, რომელშიც მისი ეფექტებია ასახული ბუნებრივი ენით, მოცემულია </a:t>
            </a:r>
            <a:r>
              <a:rPr lang="ka-GE" sz="2400" dirty="0" smtClean="0"/>
              <a:t>დაბალა მოყვანილ ნახაზზე</a:t>
            </a:r>
            <a:r>
              <a:rPr lang="ka-GE" sz="2400" dirty="0" smtClean="0"/>
              <a:t>. ეფექტის აღწერისას გამოყენებულია ოპერაციები: „გატარების შეწყვეტა“, „მოთხოვნის გაცემა“,  „ფულის გაცემა“, „ანგარიშის დებეტირება“, „ანგარიშის დაკრედიტება“.</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a-GE" sz="2800" b="1" dirty="0" smtClean="0"/>
              <a:t>საბანკო ტექნოლოგიების </a:t>
            </a:r>
            <a:r>
              <a:rPr lang="ka-GE" sz="2800" b="1" dirty="0" smtClean="0"/>
              <a:t>ავტომატიზაციის ისტორია</a:t>
            </a:r>
            <a:endParaRPr lang="ru-RU" sz="2800" b="1" dirty="0"/>
          </a:p>
        </p:txBody>
      </p:sp>
      <p:sp>
        <p:nvSpPr>
          <p:cNvPr id="3" name="Содержимое 2"/>
          <p:cNvSpPr>
            <a:spLocks noGrp="1"/>
          </p:cNvSpPr>
          <p:nvPr>
            <p:ph idx="1"/>
          </p:nvPr>
        </p:nvSpPr>
        <p:spPr>
          <a:xfrm>
            <a:off x="457200" y="1935480"/>
            <a:ext cx="8229600" cy="4517856"/>
          </a:xfrm>
        </p:spPr>
        <p:txBody>
          <a:bodyPr>
            <a:normAutofit fontScale="85000" lnSpcReduction="10000"/>
          </a:bodyPr>
          <a:lstStyle/>
          <a:p>
            <a:r>
              <a:rPr lang="en-US" dirty="0" smtClean="0"/>
              <a:t>IT </a:t>
            </a:r>
            <a:r>
              <a:rPr lang="ka-GE" dirty="0" smtClean="0"/>
              <a:t>სპეციალისტების თვალსაზრისით </a:t>
            </a:r>
            <a:r>
              <a:rPr lang="ka-GE" dirty="0" smtClean="0"/>
              <a:t>ბანკი ინფორმაციის შენახვის, დამუშავების და გადაცემის დაწესებულებაა. ბანკში მიმდინარე ფინანსური და ფულადი პროცესები შეიძლება და უნდა იქნას ინტერპრეტირებული, როგორც ინფორმაციის დამუშავების, შენახვის და გადატანის პროცესები (ელექტრონული ფულის კონცეფცია). </a:t>
            </a:r>
            <a:r>
              <a:rPr lang="ka-GE" dirty="0" smtClean="0"/>
              <a:t>      </a:t>
            </a:r>
          </a:p>
          <a:p>
            <a:r>
              <a:rPr lang="ka-GE" dirty="0" smtClean="0"/>
              <a:t> </a:t>
            </a:r>
            <a:r>
              <a:rPr lang="ka-GE" dirty="0" smtClean="0"/>
              <a:t>თანამედროვე </a:t>
            </a:r>
            <a:r>
              <a:rPr lang="ka-GE" dirty="0" smtClean="0"/>
              <a:t>კომერციული ბანკებს გააჩნია ფილიალები მთელ მსოფლიოში. ასეთი ბანკის ეფექტური მართვა შესაძლებელია მხოლოდ ყველა განყოფილების მოქმედების შესახებ ოპერატიული ინფორმაციის არსებობისას. ყველა ამ ფაქტორმა გამოიწვია საბანკო სისტემის ავტომატიზაციის აუცილებლობა და საბანკო სისტემებში ინფორმაციული ტექნოლოგიების, ტელეკომუნიკაციების საშუალებების, მონაცემთა ბაზების გამოყენება.</a:t>
            </a:r>
            <a:endParaRPr lang="ru-RU" dirty="0" smtClean="0"/>
          </a:p>
          <a:p>
            <a:endParaRPr lang="en-US"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ka-GE" dirty="0" smtClean="0"/>
              <a:t> </a:t>
            </a:r>
            <a:endParaRPr lang="ru-RU" dirty="0" smtClean="0"/>
          </a:p>
          <a:p>
            <a:r>
              <a:rPr lang="ka-GE" b="1" dirty="0" smtClean="0"/>
              <a:t>ოპერაცია: “ანგარიშის შეცვლა“ (ანგარიში, თანხა, გატარების ტიპი)</a:t>
            </a:r>
            <a:endParaRPr lang="ru-RU" dirty="0" smtClean="0"/>
          </a:p>
          <a:p>
            <a:r>
              <a:rPr lang="ka-GE" b="1" dirty="0" smtClean="0"/>
              <a:t>შედეგი: ფული, ქვითარი</a:t>
            </a:r>
            <a:endParaRPr lang="ru-RU" dirty="0" smtClean="0"/>
          </a:p>
          <a:p>
            <a:r>
              <a:rPr lang="ka-GE" b="1" dirty="0" smtClean="0"/>
              <a:t>თუ თანხა უნდა მოიხსნას ანგარიშიდან და იგი აღემატება ანგარიშის</a:t>
            </a:r>
            <a:endParaRPr lang="ru-RU" dirty="0" smtClean="0"/>
          </a:p>
          <a:p>
            <a:r>
              <a:rPr lang="ka-GE" b="1" dirty="0" smtClean="0"/>
              <a:t>ბალანსს, მაშინ- “გატარების შეწყვეტა“.</a:t>
            </a:r>
            <a:endParaRPr lang="ru-RU" dirty="0" smtClean="0"/>
          </a:p>
          <a:p>
            <a:r>
              <a:rPr lang="ka-GE" b="1" dirty="0" smtClean="0"/>
              <a:t>თუ თანხა იხსნება და იგი ნაკლებია ბალანსზე, მაშინ “თანხის დებეტირება“ და “ფულის გაცემა“.</a:t>
            </a:r>
            <a:endParaRPr lang="ru-RU" dirty="0" smtClean="0"/>
          </a:p>
          <a:p>
            <a:r>
              <a:rPr lang="ka-GE" b="1" dirty="0" smtClean="0"/>
              <a:t>თუ ანგარიშზე ფული შეიტანება ,  “მაშინ ანგარიშის დაკრედიტება“.</a:t>
            </a:r>
            <a:endParaRPr lang="ru-RU" dirty="0" smtClean="0"/>
          </a:p>
          <a:p>
            <a:r>
              <a:rPr lang="ka-GE" b="1" dirty="0" smtClean="0"/>
              <a:t>თუ შეტანილია მოთხოვნა , მაშინ “მოთხოვნის გაცემა“.</a:t>
            </a:r>
            <a:endParaRPr lang="ru-RU" dirty="0" smtClean="0"/>
          </a:p>
          <a:p>
            <a:r>
              <a:rPr lang="ka-GE" b="1" dirty="0" smtClean="0"/>
              <a:t>ნებისმიერ შემთხვევაშიქვითარი უნდა შეიცავდეს:</a:t>
            </a:r>
            <a:endParaRPr lang="ru-RU" dirty="0" smtClean="0"/>
          </a:p>
          <a:p>
            <a:r>
              <a:rPr lang="ru-RU" b="1" dirty="0" smtClean="0"/>
              <a:t>ATM</a:t>
            </a:r>
            <a:r>
              <a:rPr lang="ka-GE" b="1" dirty="0" smtClean="0"/>
              <a:t>-ის ნომერს, თარიღს, დროს, ანგარიშის </a:t>
            </a:r>
            <a:r>
              <a:rPr lang="ka-GE" b="1" smtClean="0"/>
              <a:t>ნომერს,გატარების </a:t>
            </a:r>
            <a:r>
              <a:rPr lang="ka-GE" b="1" smtClean="0"/>
              <a:t>ტიპს,</a:t>
            </a:r>
            <a:r>
              <a:rPr lang="ka-GE" dirty="0" smtClean="0"/>
              <a:t> </a:t>
            </a:r>
            <a:r>
              <a:rPr lang="ka-GE" b="1" smtClean="0"/>
              <a:t>თანხას</a:t>
            </a:r>
            <a:r>
              <a:rPr lang="ka-GE" b="1" dirty="0" smtClean="0"/>
              <a:t>, ანგარიშის ახალ ბალანსს.</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a-GE" dirty="0" smtClean="0"/>
              <a:t>   საბანკო </a:t>
            </a:r>
            <a:r>
              <a:rPr lang="ka-GE" dirty="0" smtClean="0"/>
              <a:t>ტექნოლოგიების ავტომატიზაციის პროცესების აქტიური განვითარება დაიწყო </a:t>
            </a:r>
            <a:r>
              <a:rPr lang="ka-GE" dirty="0" smtClean="0"/>
              <a:t>80-იანი </a:t>
            </a:r>
            <a:r>
              <a:rPr lang="ka-GE" dirty="0" smtClean="0"/>
              <a:t>წლების ბოლოს და განსაკუთრებით გამოიჩინა თავი 90-იანი წლების ბოლო, როდესაც გაჩნდა ბევრი კომერციული ბანკი. კომპიტერული ტექნიკის და ინფორმაციული ტექნოლოგიების განვითარებამ საშუალება მისცა ბანკების უმეტესობას შეექმნა საკუთარი გამოთვლითი კომპლექსები, რომელთა ბაზაზე ავტომატიზებული იქნა ბანკის შემოქმედების ძირითადი მიმართულებები.</a:t>
            </a:r>
            <a:endParaRPr lang="ru-RU" dirty="0" smtClean="0"/>
          </a:p>
          <a:p>
            <a:endParaRPr lang="ru-RU" dirty="0"/>
          </a:p>
        </p:txBody>
      </p:sp>
      <p:sp>
        <p:nvSpPr>
          <p:cNvPr id="4" name="Заголовок 3"/>
          <p:cNvSpPr>
            <a:spLocks noGrp="1"/>
          </p:cNvSpPr>
          <p:nvPr>
            <p:ph type="title"/>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514432"/>
          </a:xfrm>
        </p:spPr>
        <p:txBody>
          <a:bodyPr>
            <a:normAutofit/>
          </a:bodyPr>
          <a:lstStyle/>
          <a:p>
            <a:r>
              <a:rPr lang="ka-GE" sz="2000" b="1" dirty="0" smtClean="0"/>
              <a:t>ბანკის მართვის </a:t>
            </a:r>
            <a:r>
              <a:rPr lang="ka-GE" sz="2000" b="1" dirty="0" smtClean="0"/>
              <a:t>ინფორმაციული სისტემა უნდა უზრუნველყოფდეს შემდეგ პირობებს:</a:t>
            </a:r>
            <a:r>
              <a:rPr lang="ru-RU" sz="2000" dirty="0" smtClean="0"/>
              <a:t/>
            </a:r>
            <a:br>
              <a:rPr lang="ru-RU" sz="2000" dirty="0" smtClean="0"/>
            </a:br>
            <a:endParaRPr lang="ru-RU" sz="2000" dirty="0"/>
          </a:p>
        </p:txBody>
      </p:sp>
      <p:sp>
        <p:nvSpPr>
          <p:cNvPr id="3" name="Содержимое 2"/>
          <p:cNvSpPr>
            <a:spLocks noGrp="1"/>
          </p:cNvSpPr>
          <p:nvPr>
            <p:ph idx="1"/>
          </p:nvPr>
        </p:nvSpPr>
        <p:spPr/>
        <p:txBody>
          <a:bodyPr/>
          <a:lstStyle/>
          <a:p>
            <a:pPr lvl="0"/>
            <a:r>
              <a:rPr lang="ka-GE" dirty="0" smtClean="0"/>
              <a:t>სისტემამ უნდა უზრუნველყოს ინფორმაციის უსაფრთხოება და დაცვა; </a:t>
            </a:r>
            <a:endParaRPr lang="ru-RU" dirty="0" smtClean="0"/>
          </a:p>
          <a:p>
            <a:pPr lvl="0"/>
            <a:r>
              <a:rPr lang="ka-GE" dirty="0" smtClean="0"/>
              <a:t>სისტემასთან ურთიერთობა არ უნდა იყოს რთული, მისი მომსახურება უნდა იყოს ადვილი;</a:t>
            </a:r>
            <a:endParaRPr lang="ru-RU" dirty="0" smtClean="0"/>
          </a:p>
          <a:p>
            <a:pPr lvl="0" hangingPunct="0"/>
            <a:r>
              <a:rPr lang="ka-GE" dirty="0" smtClean="0"/>
              <a:t>სისტემას უნდა ჰქონდეს მოხმარებელთან ურთიერთობის ე.წ. მეგობრული ინტერფეისი.</a:t>
            </a:r>
            <a:endParaRPr lang="ru-RU" dirty="0" smtClean="0"/>
          </a:p>
          <a:p>
            <a:pPr hangingPunct="0"/>
            <a:r>
              <a:rPr lang="ka-GE" dirty="0" smtClean="0"/>
              <a:t>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b="1" dirty="0" smtClean="0"/>
              <a:t>ბანკის ტექნიკური </a:t>
            </a:r>
            <a:r>
              <a:rPr lang="ka-GE" sz="2400" b="1" dirty="0" smtClean="0"/>
              <a:t>აღჭურვილობა:</a:t>
            </a:r>
            <a:r>
              <a:rPr lang="ka-GE" sz="2400" dirty="0" smtClean="0"/>
              <a:t> </a:t>
            </a:r>
            <a:endParaRPr lang="ru-RU" sz="2400" dirty="0"/>
          </a:p>
        </p:txBody>
      </p:sp>
      <p:sp>
        <p:nvSpPr>
          <p:cNvPr id="3" name="Содержимое 2"/>
          <p:cNvSpPr>
            <a:spLocks noGrp="1"/>
          </p:cNvSpPr>
          <p:nvPr>
            <p:ph idx="1"/>
          </p:nvPr>
        </p:nvSpPr>
        <p:spPr/>
        <p:txBody>
          <a:bodyPr/>
          <a:lstStyle/>
          <a:p>
            <a:r>
              <a:rPr lang="ka-GE" dirty="0" smtClean="0"/>
              <a:t>თანამედროვე საბანკო სისტემები აღჭურვილია აპარატურული საშუალებების რიგით, რომელშიც შედის:</a:t>
            </a:r>
            <a:endParaRPr lang="ru-RU" dirty="0" smtClean="0"/>
          </a:p>
          <a:p>
            <a:pPr lvl="0" hangingPunct="0"/>
            <a:r>
              <a:rPr lang="ka-GE" b="1" dirty="0" smtClean="0"/>
              <a:t>გამოთვლითი ტექნიკის საშუალებები;</a:t>
            </a:r>
            <a:endParaRPr lang="ru-RU" b="1" dirty="0" smtClean="0"/>
          </a:p>
          <a:p>
            <a:pPr lvl="0" hangingPunct="0"/>
            <a:r>
              <a:rPr lang="ka-GE" b="1" dirty="0" smtClean="0"/>
              <a:t>ლოკალური გამოთვლითი ქსელების აპარატურა;</a:t>
            </a:r>
            <a:endParaRPr lang="ru-RU" b="1" dirty="0" smtClean="0"/>
          </a:p>
          <a:p>
            <a:pPr lvl="0" hangingPunct="0"/>
            <a:r>
              <a:rPr lang="ka-GE" b="1" dirty="0" smtClean="0"/>
              <a:t>ტელეკომუნიკაციების და კავშირგაბმულობის საშუალებები;</a:t>
            </a:r>
            <a:endParaRPr lang="ru-RU" b="1" dirty="0" smtClean="0"/>
          </a:p>
          <a:p>
            <a:r>
              <a:rPr lang="ka-GE" b="1" dirty="0" smtClean="0"/>
              <a:t>სხვადასხვა საბანკო მომსახურების საავტომატიზაციო აპარატურა. </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sz="2700" b="1" dirty="0" smtClean="0"/>
              <a:t>ინტრანეტი: </a:t>
            </a:r>
            <a:r>
              <a:rPr lang="ka-GE" b="1" dirty="0" smtClean="0"/>
              <a:t/>
            </a:r>
            <a:br>
              <a:rPr lang="ka-GE" b="1" dirty="0" smtClean="0"/>
            </a:br>
            <a:endParaRPr lang="ru-RU" dirty="0"/>
          </a:p>
        </p:txBody>
      </p:sp>
      <p:sp>
        <p:nvSpPr>
          <p:cNvPr id="3" name="Содержимое 2"/>
          <p:cNvSpPr>
            <a:spLocks noGrp="1"/>
          </p:cNvSpPr>
          <p:nvPr>
            <p:ph idx="1"/>
          </p:nvPr>
        </p:nvSpPr>
        <p:spPr>
          <a:xfrm>
            <a:off x="457200" y="1484784"/>
            <a:ext cx="8229600" cy="4839816"/>
          </a:xfrm>
        </p:spPr>
        <p:txBody>
          <a:bodyPr>
            <a:normAutofit/>
          </a:bodyPr>
          <a:lstStyle/>
          <a:p>
            <a:r>
              <a:rPr lang="ka-GE" dirty="0" smtClean="0"/>
              <a:t>  ორგანიზაციებს </a:t>
            </a:r>
            <a:r>
              <a:rPr lang="ka-GE" dirty="0" smtClean="0"/>
              <a:t>შეუძლია გაიყვანოს შიგა-ქსელი ე.წ. ინტრანეტი. ინტრანეტი იცავს ორგანიზაციას თავისი შიგა ფაილებისა და კონფიდენციალური ინფორმაციის წვდომისაგან გარე პირთათვის. ინტრანეტი ხშირად გამოიყენება ფაილების და მეილების ორგანიზაციის წევრთათვის ერთობლივი წვდომისათვის, და ამავე დროს, გარე პირთათვის იგივე ინფორმაციის ბლოკირებისათვის.</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20656"/>
          </a:xfrm>
        </p:spPr>
        <p:txBody>
          <a:bodyPr>
            <a:normAutofit/>
          </a:bodyPr>
          <a:lstStyle/>
          <a:p>
            <a:r>
              <a:rPr lang="ka-GE" sz="2400" b="1" dirty="0" smtClean="0"/>
              <a:t>ATM ტექნოლოგია: </a:t>
            </a:r>
            <a:endParaRPr lang="ru-RU" sz="2400" dirty="0"/>
          </a:p>
        </p:txBody>
      </p:sp>
      <p:sp>
        <p:nvSpPr>
          <p:cNvPr id="3" name="Содержимое 2"/>
          <p:cNvSpPr>
            <a:spLocks noGrp="1"/>
          </p:cNvSpPr>
          <p:nvPr>
            <p:ph idx="1"/>
          </p:nvPr>
        </p:nvSpPr>
        <p:spPr>
          <a:xfrm>
            <a:off x="457200" y="1340768"/>
            <a:ext cx="8229600" cy="4983832"/>
          </a:xfrm>
        </p:spPr>
        <p:txBody>
          <a:bodyPr/>
          <a:lstStyle/>
          <a:p>
            <a:r>
              <a:rPr lang="ka-GE" dirty="0" smtClean="0"/>
              <a:t>კ  ომერციულ </a:t>
            </a:r>
            <a:r>
              <a:rPr lang="ka-GE" dirty="0" smtClean="0"/>
              <a:t>ბანკებში ფართოდ გამოიყენება Asynchronous Transfer Mode ტექნოლოგია. მას საფუძვლად უდევს ასინქრონული გადაცემის რეჟიმი და შეუძლია ნებისმიერი ინფორმაციის (მონაცემები, ვიდეოგამოსახულება და ხმა) გადაცემა. იგი სთავაზობს მომხმარებელს სხვადასხვა მასშტაბისა და აგებულების ქსელის აგებას</a:t>
            </a:r>
            <a:r>
              <a:rPr lang="ka-GE" dirty="0" smtClean="0"/>
              <a:t>.</a:t>
            </a:r>
          </a:p>
          <a:p>
            <a:r>
              <a:rPr lang="ka-GE" dirty="0" smtClean="0"/>
              <a:t> </a:t>
            </a:r>
            <a:r>
              <a:rPr lang="ka-GE" dirty="0" smtClean="0"/>
              <a:t> </a:t>
            </a:r>
            <a:r>
              <a:rPr lang="ka-GE" dirty="0" smtClean="0"/>
              <a:t>მონაცემები, რომლებიც გადაიცემა </a:t>
            </a:r>
            <a:r>
              <a:rPr lang="ka-GE" b="1" dirty="0" smtClean="0"/>
              <a:t>ATM </a:t>
            </a:r>
            <a:r>
              <a:rPr lang="ka-GE" dirty="0" smtClean="0"/>
              <a:t>ქსელში ვირტუალური არხით ორ კლიენტს შორის, ხელმისაწვდომია მხოლოდ მათთვის.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a:bodyPr>
          <a:lstStyle/>
          <a:p>
            <a:r>
              <a:rPr lang="ka-GE" sz="2400" b="1" dirty="0" smtClean="0"/>
              <a:t>საბანკო ქსელის მართვის სისტემის არქიტექტურა:</a:t>
            </a:r>
            <a:r>
              <a:rPr lang="ka-GE" sz="2400" dirty="0" smtClean="0"/>
              <a:t> </a:t>
            </a:r>
            <a:endParaRPr lang="ru-RU" sz="2400" dirty="0"/>
          </a:p>
        </p:txBody>
      </p:sp>
      <p:pic>
        <p:nvPicPr>
          <p:cNvPr id="5" name="Содержимое 4"/>
          <p:cNvPicPr>
            <a:picLocks noGrp="1"/>
          </p:cNvPicPr>
          <p:nvPr>
            <p:ph idx="1"/>
          </p:nvPr>
        </p:nvPicPr>
        <p:blipFill>
          <a:blip r:embed="rId2" cstate="print"/>
          <a:srcRect/>
          <a:stretch>
            <a:fillRect/>
          </a:stretch>
        </p:blipFill>
        <p:spPr bwMode="auto">
          <a:xfrm>
            <a:off x="827584" y="1916832"/>
            <a:ext cx="7272808" cy="41764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84784"/>
            <a:ext cx="8229600" cy="1008112"/>
          </a:xfrm>
        </p:spPr>
        <p:txBody>
          <a:bodyPr>
            <a:normAutofit fontScale="90000"/>
          </a:bodyPr>
          <a:lstStyle/>
          <a:p>
            <a:r>
              <a:rPr lang="ka-GE" dirty="0" smtClean="0"/>
              <a:t>  </a:t>
            </a:r>
            <a:r>
              <a:rPr lang="ka-GE" sz="2700" b="1" dirty="0" smtClean="0"/>
              <a:t>ბანკების მართვის მექანიზმების სრულყოფის მიზნები და ამოცანები</a:t>
            </a:r>
            <a:r>
              <a:rPr lang="ru-RU" b="1" dirty="0" smtClean="0"/>
              <a:t/>
            </a:r>
            <a:br>
              <a:rPr lang="ru-RU" b="1" dirty="0" smtClean="0"/>
            </a:br>
            <a:endParaRPr lang="ru-RU" dirty="0"/>
          </a:p>
        </p:txBody>
      </p:sp>
      <p:sp>
        <p:nvSpPr>
          <p:cNvPr id="3" name="Содержимое 2"/>
          <p:cNvSpPr>
            <a:spLocks noGrp="1"/>
          </p:cNvSpPr>
          <p:nvPr>
            <p:ph idx="1"/>
          </p:nvPr>
        </p:nvSpPr>
        <p:spPr>
          <a:xfrm>
            <a:off x="457200" y="2132856"/>
            <a:ext cx="8229600" cy="4191744"/>
          </a:xfrm>
        </p:spPr>
        <p:txBody>
          <a:bodyPr/>
          <a:lstStyle/>
          <a:p>
            <a:pPr>
              <a:buNone/>
            </a:pPr>
            <a:r>
              <a:rPr lang="ka-GE" dirty="0" smtClean="0"/>
              <a:t> </a:t>
            </a:r>
            <a:r>
              <a:rPr lang="ka-GE" dirty="0" smtClean="0"/>
              <a:t>     </a:t>
            </a:r>
            <a:r>
              <a:rPr lang="ka-GE" dirty="0" smtClean="0"/>
              <a:t>ბანკების მართვის მექანიზმების მოდელი საკმაოდ რთულია და მიეკუთვნება ძნელად ფორმალიზებად დიდი სისტემების კლასს. მათი აგებისა და ეფექტური გამოყენებისათვის მიზანშეწონილია არაერთგვაროვანი, რაოდენობრივი და ხარისხობრივი მეთოდების კომპლექსური გამოყენება</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295</TotalTime>
  <Words>1056</Words>
  <Application>Microsoft Office PowerPoint</Application>
  <PresentationFormat>Экран (4:3)</PresentationFormat>
  <Paragraphs>68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   ივანე  ჯავახიშვილის  სახელობის  თბილისის        სახელმწიფო   უნივერსიტეტი   სამაგისტრო ნაშრომი              ბანკების პროგრამული უზრუნველყოფა                ინფორმაციული ტექნოლოგიები                                                                                 ავტორი:      არტურ დავთიან                                  ხელმძღვანელი:    ზურაბ მოდებაძე                                                                                                                                                         თბილისი 2014</vt:lpstr>
      <vt:lpstr>საბანკო ტექნოლოგიების ავტომატიზაციის ისტორია</vt:lpstr>
      <vt:lpstr>Слайд 3</vt:lpstr>
      <vt:lpstr>ბანკის მართვის ინფორმაციული სისტემა უნდა უზრუნველყოფდეს შემდეგ პირობებს: </vt:lpstr>
      <vt:lpstr>ბანკის ტექნიკური აღჭურვილობა: </vt:lpstr>
      <vt:lpstr>ინტრანეტი:  </vt:lpstr>
      <vt:lpstr>ATM ტექნოლოგია: </vt:lpstr>
      <vt:lpstr>საბანკო ქსელის მართვის სისტემის არქიტექტურა: </vt:lpstr>
      <vt:lpstr>  ბანკების მართვის მექანიზმების სრულყოფის მიზნები და ამოცანები </vt:lpstr>
      <vt:lpstr>ბანკების მართვის კომპიუტერული სიტემების დაპროექტება და რეალიზაცია უნიფიცირებული მოდელირების ენის (UML/2-Unified Modeling Language) საშუალებით.</vt:lpstr>
      <vt:lpstr>დაპროგრამების UML ტექნოლოგია NET პლატფორმის ბაზაზე  </vt:lpstr>
      <vt:lpstr>დაპროგრამების UML ტექნოლოგია NET პლატფორმის ბაზაზე  </vt:lpstr>
      <vt:lpstr>მონაცემთა საცავი საბანკო სისტემებში</vt:lpstr>
      <vt:lpstr>მონაცემათა საცავი არის კომპლექსური სისტემა, რომელიც შედგება შემდეგი ძირითადი ფუნქციური ბლოკებისაგან : </vt:lpstr>
      <vt:lpstr>მონაცემთა საცავის ზოგადი სქემა</vt:lpstr>
      <vt:lpstr>ინფორმაციული ნაკადების დიაგრამები ავტომატიზებული საბანკო სისტემისთვის </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ივანე  ჯავახიშვილის  სახელობის  თბილისის        სახელმწიფო  უნივერსიტეტი   სამაგისტრო ნაშრომი              ბანკების პროგრამული უზრუნველყოფა                ინფორმაციული ტექნოლოგიები                                                                                 ავტორი:      არტურ დავთიან                                  ხელმძღვანელი:    ზურაბ მოდებაძე                                                                                                                                                         თბილისი 2014</dc:title>
  <dc:creator>user</dc:creator>
  <cp:lastModifiedBy>user</cp:lastModifiedBy>
  <cp:revision>33</cp:revision>
  <dcterms:created xsi:type="dcterms:W3CDTF">2014-05-26T12:44:44Z</dcterms:created>
  <dcterms:modified xsi:type="dcterms:W3CDTF">2014-06-30T19:47:22Z</dcterms:modified>
</cp:coreProperties>
</file>