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tiff" ContentType="image/tif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Default Extension="jpeg" ContentType="image/jpeg"/>
  <Override PartName="/ppt/slideLayouts/slideLayout3.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8" r:id="rId1"/>
  </p:sldMasterIdLst>
  <p:notesMasterIdLst>
    <p:notesMasterId r:id="rId35"/>
  </p:notesMasterIdLst>
  <p:handoutMasterIdLst>
    <p:handoutMasterId r:id="rId36"/>
  </p:handoutMasterIdLst>
  <p:sldIdLst>
    <p:sldId id="289" r:id="rId2"/>
    <p:sldId id="288" r:id="rId3"/>
    <p:sldId id="293" r:id="rId4"/>
    <p:sldId id="309" r:id="rId5"/>
    <p:sldId id="311" r:id="rId6"/>
    <p:sldId id="312" r:id="rId7"/>
    <p:sldId id="292" r:id="rId8"/>
    <p:sldId id="307" r:id="rId9"/>
    <p:sldId id="301" r:id="rId10"/>
    <p:sldId id="302" r:id="rId11"/>
    <p:sldId id="290" r:id="rId12"/>
    <p:sldId id="314" r:id="rId13"/>
    <p:sldId id="262" r:id="rId14"/>
    <p:sldId id="310" r:id="rId15"/>
    <p:sldId id="291" r:id="rId16"/>
    <p:sldId id="265" r:id="rId17"/>
    <p:sldId id="266" r:id="rId18"/>
    <p:sldId id="267" r:id="rId19"/>
    <p:sldId id="268" r:id="rId20"/>
    <p:sldId id="317" r:id="rId21"/>
    <p:sldId id="272" r:id="rId22"/>
    <p:sldId id="273" r:id="rId23"/>
    <p:sldId id="316" r:id="rId24"/>
    <p:sldId id="271" r:id="rId25"/>
    <p:sldId id="269" r:id="rId26"/>
    <p:sldId id="315" r:id="rId27"/>
    <p:sldId id="276" r:id="rId28"/>
    <p:sldId id="286" r:id="rId29"/>
    <p:sldId id="305" r:id="rId30"/>
    <p:sldId id="306" r:id="rId31"/>
    <p:sldId id="308" r:id="rId32"/>
    <p:sldId id="318" r:id="rId33"/>
    <p:sldId id="303" r:id="rId34"/>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showPr>
  <p:clrMru>
    <a:srgbClr val="B9AC0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6103" autoAdjust="0"/>
    <p:restoredTop sz="94542" autoAdjust="0"/>
  </p:normalViewPr>
  <p:slideViewPr>
    <p:cSldViewPr>
      <p:cViewPr>
        <p:scale>
          <a:sx n="100" d="100"/>
          <a:sy n="100" d="100"/>
        </p:scale>
        <p:origin x="-492" y="552"/>
      </p:cViewPr>
      <p:guideLst>
        <p:guide orient="horz" pos="2160"/>
        <p:guide pos="2880"/>
      </p:guideLst>
    </p:cSldViewPr>
  </p:slideViewPr>
  <p:outlineViewPr>
    <p:cViewPr>
      <p:scale>
        <a:sx n="33" d="100"/>
        <a:sy n="33" d="100"/>
      </p:scale>
      <p:origin x="0" y="1686"/>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5" d="100"/>
          <a:sy n="75" d="100"/>
        </p:scale>
        <p:origin x="-912" y="-96"/>
      </p:cViewPr>
      <p:guideLst>
        <p:guide orient="horz" pos="2160"/>
        <p:guide pos="288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Дата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3BF90E10-28B2-4801-A9AA-877620F5ECF8}" type="datetimeFigureOut">
              <a:rPr lang="en-US" smtClean="0"/>
              <a:pPr/>
              <a:t>7/9/2013</a:t>
            </a:fld>
            <a:endParaRPr lang="en-US"/>
          </a:p>
        </p:txBody>
      </p:sp>
      <p:sp>
        <p:nvSpPr>
          <p:cNvPr id="4" name="Нижний колонтитул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5" name="Номер слайда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BD91E15A-3DB5-4B8C-A8AD-5C2708161097}"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Дата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CAA5AE50-9B23-4E47-A14A-BDEAA3789F34}" type="datetimeFigureOut">
              <a:rPr lang="en-US" smtClean="0"/>
              <a:pPr/>
              <a:t>7/9/2013</a:t>
            </a:fld>
            <a:endParaRPr lang="en-US"/>
          </a:p>
        </p:txBody>
      </p:sp>
      <p:sp>
        <p:nvSpPr>
          <p:cNvPr id="4" name="Образ слайда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Заметки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Номер слайда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F369AAC8-6D27-4B6A-8437-E3E0ABF1C404}"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u-RU"/>
          </a:p>
        </p:txBody>
      </p:sp>
      <p:sp>
        <p:nvSpPr>
          <p:cNvPr id="4" name="Slide Number Placeholder 3"/>
          <p:cNvSpPr>
            <a:spLocks noGrp="1"/>
          </p:cNvSpPr>
          <p:nvPr>
            <p:ph type="sldNum" sz="quarter" idx="10"/>
          </p:nvPr>
        </p:nvSpPr>
        <p:spPr/>
        <p:txBody>
          <a:bodyPr/>
          <a:lstStyle/>
          <a:p>
            <a:fld id="{F369AAC8-6D27-4B6A-8437-E3E0ABF1C404}" type="slidenum">
              <a:rPr lang="en-US" smtClean="0"/>
              <a:pPr/>
              <a:t>17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extLst/>
          </a:lstStyle>
          <a:p>
            <a:fld id="{B0E02EEB-3C65-4DBD-B605-C6586E9A60FC}" type="datetimeFigureOut">
              <a:rPr lang="en-US" smtClean="0"/>
              <a:pPr/>
              <a:t>7/9/2013</a:t>
            </a:fld>
            <a:endParaRPr lang="en-US"/>
          </a:p>
        </p:txBody>
      </p:sp>
      <p:sp>
        <p:nvSpPr>
          <p:cNvPr id="17" name="Footer Placeholder 16"/>
          <p:cNvSpPr>
            <a:spLocks noGrp="1"/>
          </p:cNvSpPr>
          <p:nvPr>
            <p:ph type="ftr" sz="quarter" idx="11"/>
          </p:nvPr>
        </p:nvSpPr>
        <p:spPr/>
        <p:txBody>
          <a:bodyPr/>
          <a:lstStyle>
            <a:extLst/>
          </a:lstStyle>
          <a:p>
            <a:endParaRPr lang="en-US"/>
          </a:p>
        </p:txBody>
      </p:sp>
      <p:sp>
        <p:nvSpPr>
          <p:cNvPr id="29" name="Slide Number Placeholder 28"/>
          <p:cNvSpPr>
            <a:spLocks noGrp="1"/>
          </p:cNvSpPr>
          <p:nvPr>
            <p:ph type="sldNum" sz="quarter" idx="12"/>
          </p:nvPr>
        </p:nvSpPr>
        <p:spPr/>
        <p:txBody>
          <a:bodyPr/>
          <a:lstStyle>
            <a:extLst/>
          </a:lstStyle>
          <a:p>
            <a:fld id="{E49A8DD9-FBD7-4071-8027-838EFCA0CF9D}" type="slidenum">
              <a:rPr lang="en-US" smtClean="0"/>
              <a:pPr/>
              <a:t>‹#›</a:t>
            </a:fld>
            <a:endParaRPr lang="en-US"/>
          </a:p>
        </p:txBody>
      </p:sp>
      <p:sp>
        <p:nvSpPr>
          <p:cNvPr id="32" name="Rectangle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9" name="Rectangle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1" name="Rectangle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56" name="Rectangle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5" name="Rectangle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6" name="Rectangle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7" name="Rectangle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0E02EEB-3C65-4DBD-B605-C6586E9A60FC}" type="datetimeFigureOut">
              <a:rPr lang="en-US" smtClean="0"/>
              <a:pPr/>
              <a:t>7/9/2013</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E49A8DD9-FBD7-4071-8027-838EFCA0CF9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0E02EEB-3C65-4DBD-B605-C6586E9A60FC}" type="datetimeFigureOut">
              <a:rPr lang="en-US" smtClean="0"/>
              <a:pPr/>
              <a:t>7/9/2013</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E49A8DD9-FBD7-4071-8027-838EFCA0CF9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0E02EEB-3C65-4DBD-B605-C6586E9A60FC}" type="datetimeFigureOut">
              <a:rPr lang="en-US" smtClean="0"/>
              <a:pPr/>
              <a:t>7/9/2013</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E49A8DD9-FBD7-4071-8027-838EFCA0CF9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5" name="Freeform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3" name="Freeform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6" name="Freeform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7" name="Freeform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8" name="Freeform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9" name="Freeform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0" name="Freeform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1" name="Freeform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2" name="Freeform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3" name="Freeform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4" name="Freeform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5" name="Freeform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6" name="Freeform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7" name="Freeform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3" name="Text Placeholder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B0E02EEB-3C65-4DBD-B605-C6586E9A60FC}" type="datetimeFigureOut">
              <a:rPr lang="en-US" smtClean="0"/>
              <a:pPr/>
              <a:t>7/9/2013</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E49A8DD9-FBD7-4071-8027-838EFCA0CF9D}" type="slidenum">
              <a:rPr lang="en-US" smtClean="0"/>
              <a:pPr/>
              <a:t>‹#›</a:t>
            </a:fld>
            <a:endParaRPr lang="en-US"/>
          </a:p>
        </p:txBody>
      </p:sp>
      <p:sp>
        <p:nvSpPr>
          <p:cNvPr id="7" name="Rectangle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en-US" smtClean="0"/>
              <a:t>Click to edit Master title style</a:t>
            </a:r>
            <a:endParaRPr kumimoji="0" lang="en-US"/>
          </a:p>
        </p:txBody>
      </p:sp>
      <p:sp>
        <p:nvSpPr>
          <p:cNvPr id="8" name="Rectangle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Rectangle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Rectangle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B0E02EEB-3C65-4DBD-B605-C6586E9A60FC}" type="datetimeFigureOut">
              <a:rPr lang="en-US" smtClean="0"/>
              <a:pPr/>
              <a:t>7/9/2013</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E49A8DD9-FBD7-4071-8027-838EFCA0CF9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504824" y="512064"/>
            <a:ext cx="7772400" cy="914400"/>
          </a:xfrm>
        </p:spPr>
        <p:txBody>
          <a:bodyPr anchor="t"/>
          <a:lstStyle>
            <a:lvl1pPr>
              <a:defRPr sz="400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B0E02EEB-3C65-4DBD-B605-C6586E9A60FC}" type="datetimeFigureOut">
              <a:rPr lang="en-US" smtClean="0"/>
              <a:pPr/>
              <a:t>7/9/2013</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E49A8DD9-FBD7-4071-8027-838EFCA0CF9D}" type="slidenum">
              <a:rPr lang="en-US" smtClean="0"/>
              <a:pPr/>
              <a:t>‹#›</a:t>
            </a:fld>
            <a:endParaRPr lang="en-US"/>
          </a:p>
        </p:txBody>
      </p:sp>
      <p:sp>
        <p:nvSpPr>
          <p:cNvPr id="16" name="Rectangle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8" name="Rectangle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0" name="Rectangle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1" name="Rectangle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9" name="Rectangle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B0E02EEB-3C65-4DBD-B605-C6586E9A60FC}" type="datetimeFigureOut">
              <a:rPr lang="en-US" smtClean="0"/>
              <a:pPr/>
              <a:t>7/9/2013</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E49A8DD9-FBD7-4071-8027-838EFCA0CF9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B0E02EEB-3C65-4DBD-B605-C6586E9A60FC}" type="datetimeFigureOut">
              <a:rPr lang="en-US" smtClean="0"/>
              <a:pPr/>
              <a:t>7/9/2013</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E49A8DD9-FBD7-4071-8027-838EFCA0CF9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B0E02EEB-3C65-4DBD-B605-C6586E9A60FC}" type="datetimeFigureOut">
              <a:rPr lang="en-US" smtClean="0"/>
              <a:pPr/>
              <a:t>7/9/2013</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E49A8DD9-FBD7-4071-8027-838EFCA0CF9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cxnSp>
        <p:nvCxnSpPr>
          <p:cNvPr id="9" name="Straight Connector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8514581" y="1219200"/>
            <a:ext cx="132763" cy="128466"/>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en-US" smtClean="0"/>
              <a:t>Click icon to add picture</a:t>
            </a:r>
            <a:endParaRPr kumimoji="0" lang="en-US"/>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grpSp>
        <p:nvGrpSpPr>
          <p:cNvPr id="14" name="Group 13"/>
          <p:cNvGrpSpPr/>
          <p:nvPr/>
        </p:nvGrpSpPr>
        <p:grpSpPr>
          <a:xfrm rot="5400000">
            <a:off x="8666981" y="1371600"/>
            <a:ext cx="132763" cy="128466"/>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088" y="1474763"/>
            <a:ext cx="132763" cy="128466"/>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6477000" y="55499"/>
            <a:ext cx="2133600" cy="365125"/>
          </a:xfrm>
        </p:spPr>
        <p:txBody>
          <a:bodyPr/>
          <a:lstStyle>
            <a:extLst/>
          </a:lstStyle>
          <a:p>
            <a:fld id="{B0E02EEB-3C65-4DBD-B605-C6586E9A60FC}" type="datetimeFigureOut">
              <a:rPr lang="en-US" smtClean="0"/>
              <a:pPr/>
              <a:t>7/9/2013</a:t>
            </a:fld>
            <a:endParaRPr lang="en-US"/>
          </a:p>
        </p:txBody>
      </p:sp>
      <p:sp>
        <p:nvSpPr>
          <p:cNvPr id="6" name="Footer Placeholder 5"/>
          <p:cNvSpPr>
            <a:spLocks noGrp="1"/>
          </p:cNvSpPr>
          <p:nvPr>
            <p:ph type="ftr" sz="quarter" idx="11"/>
          </p:nvPr>
        </p:nvSpPr>
        <p:spPr>
          <a:xfrm>
            <a:off x="914400" y="55499"/>
            <a:ext cx="5562600" cy="365125"/>
          </a:xfrm>
        </p:spPr>
        <p:txBody>
          <a:bodyPr/>
          <a:lstStyle>
            <a:extLst/>
          </a:lstStyle>
          <a:p>
            <a:endParaRPr lang="en-US"/>
          </a:p>
        </p:txBody>
      </p:sp>
      <p:sp>
        <p:nvSpPr>
          <p:cNvPr id="7" name="Slide Number Placeholder 6"/>
          <p:cNvSpPr>
            <a:spLocks noGrp="1"/>
          </p:cNvSpPr>
          <p:nvPr>
            <p:ph type="sldNum" sz="quarter" idx="12"/>
          </p:nvPr>
        </p:nvSpPr>
        <p:spPr>
          <a:xfrm>
            <a:off x="8610600" y="55499"/>
            <a:ext cx="457200" cy="365125"/>
          </a:xfrm>
        </p:spPr>
        <p:txBody>
          <a:bodyPr/>
          <a:lstStyle>
            <a:extLst/>
          </a:lstStyle>
          <a:p>
            <a:fld id="{E49A8DD9-FBD7-4071-8027-838EFCA0CF9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Rectangle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Rectangle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Rectangle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6" name="Rectangle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fld id="{B0E02EEB-3C65-4DBD-B605-C6586E9A60FC}" type="datetimeFigureOut">
              <a:rPr lang="en-US" smtClean="0"/>
              <a:pPr/>
              <a:t>7/9/2013</a:t>
            </a:fld>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fld id="{E49A8DD9-FBD7-4071-8027-838EFCA0CF9D}"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6.xml"/><Relationship Id="rId5" Type="http://schemas.openxmlformats.org/officeDocument/2006/relationships/image" Target="../media/image25.jpeg"/><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9.xml"/><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6.xml"/><Relationship Id="rId5" Type="http://schemas.openxmlformats.org/officeDocument/2006/relationships/image" Target="../media/image42.jpeg"/><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ru-RU" dirty="0"/>
          </a:p>
        </p:txBody>
      </p:sp>
      <p:sp>
        <p:nvSpPr>
          <p:cNvPr id="3" name="Content Placeholder 2"/>
          <p:cNvSpPr>
            <a:spLocks noGrp="1"/>
          </p:cNvSpPr>
          <p:nvPr>
            <p:ph idx="1"/>
          </p:nvPr>
        </p:nvSpPr>
        <p:spPr/>
        <p:txBody>
          <a:bodyPr/>
          <a:lstStyle/>
          <a:p>
            <a:pPr algn="ctr">
              <a:buNone/>
            </a:pPr>
            <a:r>
              <a:rPr lang="ka-GE" dirty="0" smtClean="0"/>
              <a:t>მადნეულის სპილენძ–ოქროს საბადოს გეოლოგია და ფორმირების პირობები</a:t>
            </a:r>
          </a:p>
          <a:p>
            <a:pPr algn="ctr">
              <a:buNone/>
            </a:pPr>
            <a:endParaRPr lang="ka-GE" dirty="0" smtClean="0"/>
          </a:p>
          <a:p>
            <a:pPr algn="r">
              <a:buNone/>
            </a:pPr>
            <a:r>
              <a:rPr lang="ka-GE" dirty="0" smtClean="0"/>
              <a:t>ლევან დოლიაშვილი</a:t>
            </a:r>
          </a:p>
          <a:p>
            <a:pPr algn="r">
              <a:buNone/>
            </a:pPr>
            <a:endParaRPr lang="ka-GE" dirty="0" smtClean="0"/>
          </a:p>
          <a:p>
            <a:pPr algn="r">
              <a:buNone/>
            </a:pPr>
            <a:r>
              <a:rPr lang="ka-GE" dirty="0" smtClean="0"/>
              <a:t>ხელმძღვანელი: რამაზ მიგინეიშვილი</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ka-GE" sz="3000" dirty="0" smtClean="0"/>
              <a:t>ბარიტის კრისტალი ძარღვაკში</a:t>
            </a:r>
            <a:endParaRPr lang="ru-RU" sz="3000" dirty="0"/>
          </a:p>
        </p:txBody>
      </p:sp>
      <p:pic>
        <p:nvPicPr>
          <p:cNvPr id="2050" name="Picture 2" descr="C:\Users\user\Desktop\madneuli\shlifebis suratebi\25_97-03.JPG"/>
          <p:cNvPicPr>
            <a:picLocks noGrp="1" noChangeAspect="1" noChangeArrowheads="1"/>
          </p:cNvPicPr>
          <p:nvPr>
            <p:ph sz="half" idx="1"/>
          </p:nvPr>
        </p:nvPicPr>
        <p:blipFill>
          <a:blip r:embed="rId2" cstate="print"/>
          <a:srcRect/>
          <a:stretch>
            <a:fillRect/>
          </a:stretch>
        </p:blipFill>
        <p:spPr bwMode="auto">
          <a:xfrm>
            <a:off x="533718" y="2570004"/>
            <a:ext cx="3901440" cy="2926080"/>
          </a:xfrm>
          <a:prstGeom prst="rect">
            <a:avLst/>
          </a:prstGeom>
          <a:noFill/>
        </p:spPr>
      </p:pic>
      <p:pic>
        <p:nvPicPr>
          <p:cNvPr id="2052" name="Picture 4" descr="C:\Users\user\Desktop\madneuli\shlifebis suratebi\25_97-04.JPG"/>
          <p:cNvPicPr>
            <a:picLocks noGrp="1" noChangeAspect="1" noChangeArrowheads="1"/>
          </p:cNvPicPr>
          <p:nvPr>
            <p:ph sz="half" idx="2"/>
          </p:nvPr>
        </p:nvPicPr>
        <p:blipFill>
          <a:blip r:embed="rId3" cstate="print"/>
          <a:srcRect/>
          <a:stretch>
            <a:fillRect/>
          </a:stretch>
        </p:blipFill>
        <p:spPr bwMode="auto">
          <a:xfrm>
            <a:off x="4724718" y="2570004"/>
            <a:ext cx="3901440" cy="2926080"/>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Madneuli Map.jpg"/>
          <p:cNvPicPr>
            <a:picLocks noGrp="1" noChangeAspect="1"/>
          </p:cNvPicPr>
          <p:nvPr>
            <p:ph type="pic" idx="1"/>
          </p:nvPr>
        </p:nvPicPr>
        <p:blipFill>
          <a:blip r:embed="rId2" cstate="print"/>
          <a:srcRect t="7078" b="7078"/>
          <a:stretch>
            <a:fillRect/>
          </a:stretch>
        </p:blipFill>
        <p:spPr>
          <a:xfrm>
            <a:off x="365760" y="1066800"/>
            <a:ext cx="8778240" cy="4960144"/>
          </a:xfr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381000"/>
            <a:ext cx="6858000" cy="701749"/>
          </a:xfrm>
        </p:spPr>
        <p:txBody>
          <a:bodyPr/>
          <a:lstStyle/>
          <a:p>
            <a:pPr algn="ctr"/>
            <a:r>
              <a:rPr lang="ka-GE" dirty="0" smtClean="0"/>
              <a:t>კარიერის სამხრეთი ფრთა</a:t>
            </a:r>
            <a:endParaRPr lang="ru-RU" dirty="0"/>
          </a:p>
        </p:txBody>
      </p:sp>
      <p:pic>
        <p:nvPicPr>
          <p:cNvPr id="5" name="Picture Placeholder 4" descr="IMG_0790.jpg"/>
          <p:cNvPicPr>
            <a:picLocks noGrp="1" noChangeAspect="1"/>
          </p:cNvPicPr>
          <p:nvPr>
            <p:ph type="pic" idx="1"/>
          </p:nvPr>
        </p:nvPicPr>
        <p:blipFill>
          <a:blip r:embed="rId2" cstate="print"/>
          <a:srcRect t="12332" b="12332"/>
          <a:stretch>
            <a:fillRect/>
          </a:stretch>
        </p:blipFill>
        <p:spPr>
          <a:xfrm>
            <a:off x="762000" y="2209800"/>
            <a:ext cx="8003272" cy="4522248"/>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descr="IMG_0620.JPG"/>
          <p:cNvPicPr>
            <a:picLocks noChangeAspect="1"/>
          </p:cNvPicPr>
          <p:nvPr/>
        </p:nvPicPr>
        <p:blipFill>
          <a:blip r:embed="rId2" cstate="print"/>
          <a:stretch>
            <a:fillRect/>
          </a:stretch>
        </p:blipFill>
        <p:spPr>
          <a:xfrm>
            <a:off x="168322" y="685801"/>
            <a:ext cx="4632277" cy="5259090"/>
          </a:xfrm>
          <a:prstGeom prst="rect">
            <a:avLst/>
          </a:prstGeom>
        </p:spPr>
      </p:pic>
      <p:pic>
        <p:nvPicPr>
          <p:cNvPr id="14" name="Рисунок 13" descr="IMG_0790.jpg"/>
          <p:cNvPicPr>
            <a:picLocks noChangeAspect="1"/>
          </p:cNvPicPr>
          <p:nvPr/>
        </p:nvPicPr>
        <p:blipFill>
          <a:blip r:embed="rId3" cstate="print"/>
          <a:stretch>
            <a:fillRect/>
          </a:stretch>
        </p:blipFill>
        <p:spPr>
          <a:xfrm>
            <a:off x="5181600" y="1905000"/>
            <a:ext cx="3794760" cy="3241358"/>
          </a:xfrm>
          <a:prstGeom prst="rect">
            <a:avLst/>
          </a:prstGeom>
        </p:spPr>
      </p:pic>
      <p:cxnSp>
        <p:nvCxnSpPr>
          <p:cNvPr id="17" name="Прямая со стрелкой 16"/>
          <p:cNvCxnSpPr/>
          <p:nvPr/>
        </p:nvCxnSpPr>
        <p:spPr>
          <a:xfrm rot="10800000">
            <a:off x="2438400" y="3352800"/>
            <a:ext cx="2895600" cy="76200"/>
          </a:xfrm>
          <a:prstGeom prst="straightConnector1">
            <a:avLst/>
          </a:prstGeom>
          <a:ln w="5080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533400"/>
            <a:ext cx="6858000" cy="701749"/>
          </a:xfrm>
        </p:spPr>
        <p:txBody>
          <a:bodyPr/>
          <a:lstStyle/>
          <a:p>
            <a:pPr algn="ctr"/>
            <a:r>
              <a:rPr lang="ka-GE" dirty="0" smtClean="0"/>
              <a:t>საბადოს სამხრეთი ფრთა, ტუფები და ტუფიტები, </a:t>
            </a:r>
            <a:r>
              <a:rPr lang="en-US" dirty="0" smtClean="0"/>
              <a:t>III </a:t>
            </a:r>
            <a:r>
              <a:rPr lang="ka-GE" dirty="0" smtClean="0"/>
              <a:t>საფეხური</a:t>
            </a:r>
            <a:endParaRPr lang="ru-RU" dirty="0"/>
          </a:p>
        </p:txBody>
      </p:sp>
      <p:pic>
        <p:nvPicPr>
          <p:cNvPr id="5" name="Picture Placeholder 4" descr="IMG_0683.jpg"/>
          <p:cNvPicPr>
            <a:picLocks noGrp="1" noChangeAspect="1"/>
          </p:cNvPicPr>
          <p:nvPr>
            <p:ph type="pic" idx="1"/>
          </p:nvPr>
        </p:nvPicPr>
        <p:blipFill>
          <a:blip r:embed="rId2" cstate="print"/>
          <a:srcRect t="12332" b="12332"/>
          <a:stretch>
            <a:fillRect/>
          </a:stretch>
        </p:blipFill>
        <p:spPr>
          <a:xfrm>
            <a:off x="533400" y="1905000"/>
            <a:ext cx="8394968" cy="4743576"/>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opo Madneuli.jpg"/>
          <p:cNvPicPr>
            <a:picLocks noChangeAspect="1"/>
          </p:cNvPicPr>
          <p:nvPr/>
        </p:nvPicPr>
        <p:blipFill>
          <a:blip r:embed="rId2" cstate="print"/>
          <a:stretch>
            <a:fillRect/>
          </a:stretch>
        </p:blipFill>
        <p:spPr>
          <a:xfrm>
            <a:off x="0" y="381000"/>
            <a:ext cx="9144000" cy="6343523"/>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52400"/>
            <a:ext cx="8229600" cy="548640"/>
          </a:xfrm>
        </p:spPr>
        <p:txBody>
          <a:bodyPr>
            <a:normAutofit fontScale="90000"/>
          </a:bodyPr>
          <a:lstStyle/>
          <a:p>
            <a:pPr algn="ctr"/>
            <a:r>
              <a:rPr lang="ka-GE" b="1" i="1" spc="300" dirty="0" smtClean="0">
                <a:solidFill>
                  <a:schemeClr val="tx2">
                    <a:lumMod val="25000"/>
                  </a:schemeClr>
                </a:solidFill>
              </a:rPr>
              <a:t>აკრეციული ლაპილი</a:t>
            </a:r>
            <a:endParaRPr lang="en-US" b="1" i="1" spc="300" dirty="0">
              <a:solidFill>
                <a:schemeClr val="tx2">
                  <a:lumMod val="25000"/>
                </a:schemeClr>
              </a:solidFill>
            </a:endParaRPr>
          </a:p>
        </p:txBody>
      </p:sp>
      <p:pic>
        <p:nvPicPr>
          <p:cNvPr id="3" name="Рисунок 2" descr="DSC01009.JPG"/>
          <p:cNvPicPr>
            <a:picLocks/>
          </p:cNvPicPr>
          <p:nvPr/>
        </p:nvPicPr>
        <p:blipFill>
          <a:blip r:embed="rId2" cstate="print"/>
          <a:stretch>
            <a:fillRect/>
          </a:stretch>
        </p:blipFill>
        <p:spPr>
          <a:xfrm>
            <a:off x="381000" y="2590800"/>
            <a:ext cx="4358640" cy="2819400"/>
          </a:xfrm>
          <a:prstGeom prst="rect">
            <a:avLst/>
          </a:prstGeom>
        </p:spPr>
      </p:pic>
      <p:pic>
        <p:nvPicPr>
          <p:cNvPr id="4" name="Рисунок 3" descr="DSC01690.JPG"/>
          <p:cNvPicPr>
            <a:picLocks/>
          </p:cNvPicPr>
          <p:nvPr/>
        </p:nvPicPr>
        <p:blipFill>
          <a:blip r:embed="rId3" cstate="print"/>
          <a:stretch>
            <a:fillRect/>
          </a:stretch>
        </p:blipFill>
        <p:spPr>
          <a:xfrm>
            <a:off x="4800600" y="2590800"/>
            <a:ext cx="4343400" cy="2819400"/>
          </a:xfrm>
          <a:prstGeom prst="rect">
            <a:avLst/>
          </a:prstGeom>
        </p:spPr>
      </p:pic>
      <p:sp>
        <p:nvSpPr>
          <p:cNvPr id="8" name="TextBox 7"/>
          <p:cNvSpPr txBox="1"/>
          <p:nvPr/>
        </p:nvSpPr>
        <p:spPr>
          <a:xfrm>
            <a:off x="1066800" y="1295400"/>
            <a:ext cx="7543800" cy="369332"/>
          </a:xfrm>
          <a:prstGeom prst="rect">
            <a:avLst/>
          </a:prstGeom>
          <a:noFill/>
        </p:spPr>
        <p:txBody>
          <a:bodyPr wrap="square" rtlCol="0">
            <a:spAutoFit/>
          </a:bodyPr>
          <a:lstStyle/>
          <a:p>
            <a:pPr algn="ctr"/>
            <a:r>
              <a:rPr lang="ka-GE" dirty="0" smtClean="0"/>
              <a:t>არშიიანი</a:t>
            </a:r>
            <a:endParaRPr lang="ru-RU" dirty="0"/>
          </a:p>
        </p:txBody>
      </p:sp>
    </p:spTree>
  </p:cSld>
  <p:clrMapOvr>
    <a:masterClrMapping/>
  </p:clrMapOvr>
  <p:transition>
    <p:newsflash/>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IMG_2284.JPG"/>
          <p:cNvPicPr>
            <a:picLocks/>
          </p:cNvPicPr>
          <p:nvPr/>
        </p:nvPicPr>
        <p:blipFill>
          <a:blip r:embed="rId3" cstate="print"/>
          <a:stretch>
            <a:fillRect/>
          </a:stretch>
        </p:blipFill>
        <p:spPr>
          <a:xfrm>
            <a:off x="2133600" y="2590800"/>
            <a:ext cx="5334000" cy="3657600"/>
          </a:xfrm>
          <a:prstGeom prst="rect">
            <a:avLst/>
          </a:prstGeom>
        </p:spPr>
      </p:pic>
      <p:sp>
        <p:nvSpPr>
          <p:cNvPr id="7" name="TextBox 6"/>
          <p:cNvSpPr txBox="1"/>
          <p:nvPr/>
        </p:nvSpPr>
        <p:spPr>
          <a:xfrm>
            <a:off x="2057400" y="838200"/>
            <a:ext cx="5715000" cy="430887"/>
          </a:xfrm>
          <a:prstGeom prst="rect">
            <a:avLst/>
          </a:prstGeom>
          <a:noFill/>
        </p:spPr>
        <p:txBody>
          <a:bodyPr wrap="square" rtlCol="0">
            <a:spAutoFit/>
          </a:bodyPr>
          <a:lstStyle/>
          <a:p>
            <a:pPr algn="ctr"/>
            <a:r>
              <a:rPr lang="ka-GE" sz="2200" dirty="0" smtClean="0"/>
              <a:t>დისკოიდური აკრეციული ლაპილი</a:t>
            </a:r>
            <a:endParaRPr lang="ru-RU" sz="2200" dirty="0"/>
          </a:p>
        </p:txBody>
      </p:sp>
    </p:spTree>
  </p:cSld>
  <p:clrMapOvr>
    <a:masterClrMapping/>
  </p:clrMapOvr>
  <p:transition>
    <p:wheel spokes="3"/>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52400"/>
            <a:ext cx="8229600" cy="548640"/>
          </a:xfrm>
        </p:spPr>
        <p:txBody>
          <a:bodyPr>
            <a:normAutofit fontScale="90000"/>
          </a:bodyPr>
          <a:lstStyle/>
          <a:p>
            <a:pPr algn="ctr"/>
            <a:r>
              <a:rPr lang="ka-GE" dirty="0" smtClean="0"/>
              <a:t>ვეზიკულარული ტუფები</a:t>
            </a:r>
            <a:endParaRPr lang="en-US" dirty="0"/>
          </a:p>
        </p:txBody>
      </p:sp>
      <p:pic>
        <p:nvPicPr>
          <p:cNvPr id="4" name="Рисунок 3" descr="DSC01029.JPG"/>
          <p:cNvPicPr>
            <a:picLocks/>
          </p:cNvPicPr>
          <p:nvPr/>
        </p:nvPicPr>
        <p:blipFill>
          <a:blip r:embed="rId2" cstate="print"/>
          <a:stretch>
            <a:fillRect/>
          </a:stretch>
        </p:blipFill>
        <p:spPr>
          <a:xfrm>
            <a:off x="274320" y="914400"/>
            <a:ext cx="4206240" cy="2743200"/>
          </a:xfrm>
          <a:prstGeom prst="rect">
            <a:avLst/>
          </a:prstGeom>
        </p:spPr>
      </p:pic>
      <p:pic>
        <p:nvPicPr>
          <p:cNvPr id="5" name="Рисунок 4" descr="DSC01031.JPG"/>
          <p:cNvPicPr>
            <a:picLocks/>
          </p:cNvPicPr>
          <p:nvPr/>
        </p:nvPicPr>
        <p:blipFill>
          <a:blip r:embed="rId3" cstate="print"/>
          <a:stretch>
            <a:fillRect/>
          </a:stretch>
        </p:blipFill>
        <p:spPr>
          <a:xfrm>
            <a:off x="4663440" y="914400"/>
            <a:ext cx="4206240" cy="2743200"/>
          </a:xfrm>
          <a:prstGeom prst="rect">
            <a:avLst/>
          </a:prstGeom>
        </p:spPr>
      </p:pic>
      <p:pic>
        <p:nvPicPr>
          <p:cNvPr id="6" name="Рисунок 5" descr="DSC01677.JPG"/>
          <p:cNvPicPr>
            <a:picLocks/>
          </p:cNvPicPr>
          <p:nvPr/>
        </p:nvPicPr>
        <p:blipFill>
          <a:blip r:embed="rId4" cstate="print"/>
          <a:stretch>
            <a:fillRect/>
          </a:stretch>
        </p:blipFill>
        <p:spPr>
          <a:xfrm>
            <a:off x="274320" y="3931920"/>
            <a:ext cx="4206240" cy="2743200"/>
          </a:xfrm>
          <a:prstGeom prst="rect">
            <a:avLst/>
          </a:prstGeom>
        </p:spPr>
      </p:pic>
      <p:pic>
        <p:nvPicPr>
          <p:cNvPr id="7" name="Рисунок 6" descr="DSC01679.JPG"/>
          <p:cNvPicPr>
            <a:picLocks/>
          </p:cNvPicPr>
          <p:nvPr/>
        </p:nvPicPr>
        <p:blipFill>
          <a:blip r:embed="rId5" cstate="print"/>
          <a:stretch>
            <a:fillRect/>
          </a:stretch>
        </p:blipFill>
        <p:spPr>
          <a:xfrm>
            <a:off x="4663440" y="3931920"/>
            <a:ext cx="4206240" cy="2743200"/>
          </a:xfrm>
          <a:prstGeom prst="rect">
            <a:avLst/>
          </a:prstGeom>
        </p:spPr>
      </p:pic>
    </p:spTree>
  </p:cSld>
  <p:clrMapOvr>
    <a:masterClrMapping/>
  </p:clrMapOvr>
  <p:transition>
    <p:newsflash/>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IMG_2289.JPG"/>
          <p:cNvPicPr>
            <a:picLocks/>
          </p:cNvPicPr>
          <p:nvPr/>
        </p:nvPicPr>
        <p:blipFill>
          <a:blip r:embed="rId2" cstate="print"/>
          <a:stretch>
            <a:fillRect/>
          </a:stretch>
        </p:blipFill>
        <p:spPr>
          <a:xfrm>
            <a:off x="457200" y="1828800"/>
            <a:ext cx="4206240" cy="3154680"/>
          </a:xfrm>
          <a:prstGeom prst="rect">
            <a:avLst/>
          </a:prstGeom>
        </p:spPr>
      </p:pic>
      <p:pic>
        <p:nvPicPr>
          <p:cNvPr id="4" name="Рисунок 3" descr="IMG_2290.JPG"/>
          <p:cNvPicPr>
            <a:picLocks/>
          </p:cNvPicPr>
          <p:nvPr/>
        </p:nvPicPr>
        <p:blipFill>
          <a:blip r:embed="rId3" cstate="print"/>
          <a:stretch>
            <a:fillRect/>
          </a:stretch>
        </p:blipFill>
        <p:spPr>
          <a:xfrm>
            <a:off x="4800600" y="1828800"/>
            <a:ext cx="4206240" cy="3154680"/>
          </a:xfrm>
          <a:prstGeom prst="rect">
            <a:avLst/>
          </a:prstGeom>
        </p:spPr>
      </p:pic>
    </p:spTree>
  </p:cSld>
  <p:clrMapOvr>
    <a:masterClrMapping/>
  </p:clrMapOvr>
  <p:transition>
    <p:wheel spokes="8"/>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endParaRPr lang="ru-RU" dirty="0"/>
          </a:p>
        </p:txBody>
      </p:sp>
      <p:pic>
        <p:nvPicPr>
          <p:cNvPr id="4" name="Content Placeholder 3" descr="Madneuli_geol_MAP.tif"/>
          <p:cNvPicPr>
            <a:picLocks noGrp="1" noChangeAspect="1"/>
          </p:cNvPicPr>
          <p:nvPr>
            <p:ph idx="1"/>
          </p:nvPr>
        </p:nvPicPr>
        <p:blipFill>
          <a:blip r:embed="rId2"/>
          <a:stretch>
            <a:fillRect/>
          </a:stretch>
        </p:blipFill>
        <p:spPr>
          <a:xfrm>
            <a:off x="304800" y="-152400"/>
            <a:ext cx="9268834" cy="6553200"/>
          </a:xfr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1828800"/>
            <a:ext cx="8305800" cy="2862322"/>
          </a:xfrm>
          <a:prstGeom prst="rect">
            <a:avLst/>
          </a:prstGeom>
          <a:noFill/>
        </p:spPr>
        <p:txBody>
          <a:bodyPr wrap="square" rtlCol="0">
            <a:spAutoFit/>
          </a:bodyPr>
          <a:lstStyle/>
          <a:p>
            <a:pPr algn="ctr"/>
            <a:r>
              <a:rPr lang="ka-GE" sz="3000" dirty="0" smtClean="0"/>
              <a:t>ირიბშრეებრიობა (</a:t>
            </a:r>
            <a:r>
              <a:rPr lang="en-US" sz="3000" dirty="0" smtClean="0"/>
              <a:t>planar lamination), </a:t>
            </a:r>
            <a:r>
              <a:rPr lang="ka-GE" sz="3000" dirty="0" smtClean="0"/>
              <a:t>ირიბტალღოვანება (</a:t>
            </a:r>
            <a:r>
              <a:rPr lang="en-US" sz="3000" dirty="0" smtClean="0"/>
              <a:t>convolute lamination), </a:t>
            </a:r>
            <a:r>
              <a:rPr lang="ka-GE" sz="3000" dirty="0" smtClean="0"/>
              <a:t>დინების რიპელმარკები (</a:t>
            </a:r>
            <a:r>
              <a:rPr lang="en-US" sz="3000" dirty="0" smtClean="0"/>
              <a:t>current ripple forms), </a:t>
            </a:r>
            <a:r>
              <a:rPr lang="ka-GE" sz="3000" dirty="0" smtClean="0"/>
              <a:t>ლამბაქისებრი </a:t>
            </a:r>
            <a:r>
              <a:rPr lang="en-US" sz="3000" dirty="0" smtClean="0"/>
              <a:t>(dish), </a:t>
            </a:r>
            <a:r>
              <a:rPr lang="ka-GE" sz="3000" dirty="0" smtClean="0"/>
              <a:t>სვეტური </a:t>
            </a:r>
            <a:r>
              <a:rPr lang="en-US" sz="3000" dirty="0" smtClean="0"/>
              <a:t>(pillar), </a:t>
            </a:r>
            <a:r>
              <a:rPr lang="ka-GE" sz="3000" dirty="0" smtClean="0"/>
              <a:t>ალისებრი (</a:t>
            </a:r>
            <a:r>
              <a:rPr lang="en-US" sz="3000" dirty="0" smtClean="0"/>
              <a:t>flame) </a:t>
            </a:r>
            <a:r>
              <a:rPr lang="ka-GE" sz="3000" dirty="0" smtClean="0"/>
              <a:t>და ნაოჭისებრი (</a:t>
            </a:r>
            <a:r>
              <a:rPr lang="en-US" sz="3000" dirty="0" smtClean="0"/>
              <a:t>fold) </a:t>
            </a:r>
            <a:r>
              <a:rPr lang="ka-GE" sz="3000" dirty="0" smtClean="0"/>
              <a:t>სედიმენტაციური ტექსტურები</a:t>
            </a:r>
            <a:endParaRPr lang="ru-RU" sz="30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2-(4).jpg"/>
          <p:cNvPicPr>
            <a:picLocks noChangeAspect="1"/>
          </p:cNvPicPr>
          <p:nvPr/>
        </p:nvPicPr>
        <p:blipFill>
          <a:blip r:embed="rId2"/>
          <a:stretch>
            <a:fillRect/>
          </a:stretch>
        </p:blipFill>
        <p:spPr>
          <a:xfrm>
            <a:off x="304800" y="914400"/>
            <a:ext cx="7162800" cy="2057400"/>
          </a:xfrm>
          <a:prstGeom prst="rect">
            <a:avLst/>
          </a:prstGeom>
        </p:spPr>
      </p:pic>
      <p:pic>
        <p:nvPicPr>
          <p:cNvPr id="6" name="Рисунок 5" descr="3-(4).jpg"/>
          <p:cNvPicPr>
            <a:picLocks noChangeAspect="1"/>
          </p:cNvPicPr>
          <p:nvPr/>
        </p:nvPicPr>
        <p:blipFill>
          <a:blip r:embed="rId3"/>
          <a:stretch>
            <a:fillRect/>
          </a:stretch>
        </p:blipFill>
        <p:spPr>
          <a:xfrm>
            <a:off x="304800" y="2971800"/>
            <a:ext cx="3352800" cy="2514600"/>
          </a:xfrm>
          <a:prstGeom prst="rect">
            <a:avLst/>
          </a:prstGeom>
        </p:spPr>
      </p:pic>
      <p:pic>
        <p:nvPicPr>
          <p:cNvPr id="7" name="Рисунок 6" descr="4-(4).jpg"/>
          <p:cNvPicPr>
            <a:picLocks noChangeAspect="1"/>
          </p:cNvPicPr>
          <p:nvPr/>
        </p:nvPicPr>
        <p:blipFill>
          <a:blip r:embed="rId4"/>
          <a:stretch>
            <a:fillRect/>
          </a:stretch>
        </p:blipFill>
        <p:spPr>
          <a:xfrm>
            <a:off x="304801" y="5486400"/>
            <a:ext cx="4000081" cy="1295400"/>
          </a:xfrm>
          <a:prstGeom prst="rect">
            <a:avLst/>
          </a:prstGeom>
        </p:spPr>
      </p:pic>
      <p:sp>
        <p:nvSpPr>
          <p:cNvPr id="8" name="Заголовок 1"/>
          <p:cNvSpPr>
            <a:spLocks noGrp="1"/>
          </p:cNvSpPr>
          <p:nvPr/>
        </p:nvSpPr>
        <p:spPr>
          <a:xfrm>
            <a:off x="457200" y="4876800"/>
            <a:ext cx="8229600" cy="1752600"/>
          </a:xfrm>
          <a:prstGeom prst="rect">
            <a:avLst/>
          </a:prstGeom>
          <a:ln w="6350" cap="rnd">
            <a:noFill/>
          </a:ln>
        </p:spPr>
        <p:txBody>
          <a:bodyPr vert="horz" anchor="b" anchorCtr="0">
            <a:normAutofit/>
          </a:bodyPr>
          <a:lst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stStyle>
          <a:p>
            <a:pPr algn="ctr"/>
            <a:endParaRPr lang="en-US" dirty="0"/>
          </a:p>
        </p:txBody>
      </p:sp>
      <p:sp>
        <p:nvSpPr>
          <p:cNvPr id="12292" name="Rectangle 4"/>
          <p:cNvSpPr>
            <a:spLocks noChangeArrowheads="1"/>
          </p:cNvSpPr>
          <p:nvPr/>
        </p:nvSpPr>
        <p:spPr bwMode="auto">
          <a:xfrm>
            <a:off x="2971800" y="0"/>
            <a:ext cx="3850734" cy="67710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276225" algn="ctr" defTabSz="914400" rtl="0" eaLnBrk="1" fontAlgn="base" latinLnBrk="0" hangingPunct="1">
              <a:lnSpc>
                <a:spcPct val="100000"/>
              </a:lnSpc>
              <a:spcBef>
                <a:spcPct val="0"/>
              </a:spcBef>
              <a:spcAft>
                <a:spcPct val="0"/>
              </a:spcAft>
              <a:buClrTx/>
              <a:buSzTx/>
              <a:buFontTx/>
              <a:buNone/>
              <a:tabLst/>
            </a:pPr>
            <a:r>
              <a:rPr kumimoji="0" lang="ka-GE" sz="3800" b="0" i="1" u="none" strike="noStrike" cap="none" normalizeH="0" baseline="0" dirty="0" smtClean="0">
                <a:ln w="38100">
                  <a:solidFill>
                    <a:schemeClr val="tx2">
                      <a:lumMod val="25000"/>
                    </a:schemeClr>
                  </a:solidFill>
                </a:ln>
                <a:solidFill>
                  <a:schemeClr val="tx2">
                    <a:lumMod val="50000"/>
                  </a:schemeClr>
                </a:solidFill>
                <a:effectLst/>
                <a:latin typeface="+mj-lt"/>
              </a:rPr>
              <a:t>ტურბიდიტები</a:t>
            </a:r>
            <a:endParaRPr kumimoji="0" lang="en-US" sz="3800" b="0" i="1" u="none" strike="noStrike" cap="none" normalizeH="0" baseline="0" dirty="0" smtClean="0">
              <a:ln w="38100">
                <a:solidFill>
                  <a:schemeClr val="tx2">
                    <a:lumMod val="25000"/>
                  </a:schemeClr>
                </a:solidFill>
              </a:ln>
              <a:solidFill>
                <a:schemeClr val="tx2">
                  <a:lumMod val="50000"/>
                </a:schemeClr>
              </a:solidFill>
              <a:effectLst/>
              <a:latin typeface="+mj-lt"/>
            </a:endParaRPr>
          </a:p>
        </p:txBody>
      </p:sp>
      <p:sp>
        <p:nvSpPr>
          <p:cNvPr id="10" name="Text Placeholder 9"/>
          <p:cNvSpPr>
            <a:spLocks noGrp="1"/>
          </p:cNvSpPr>
          <p:nvPr>
            <p:ph type="body" sz="half" idx="2"/>
          </p:nvPr>
        </p:nvSpPr>
        <p:spPr/>
        <p:txBody>
          <a:bodyPr/>
          <a:lstStyle/>
          <a:p>
            <a:endParaRPr lang="ru-RU"/>
          </a:p>
        </p:txBody>
      </p:sp>
      <p:sp>
        <p:nvSpPr>
          <p:cNvPr id="11" name="TextBox 10"/>
          <p:cNvSpPr txBox="1"/>
          <p:nvPr/>
        </p:nvSpPr>
        <p:spPr>
          <a:xfrm>
            <a:off x="4267200" y="3200400"/>
            <a:ext cx="4648200" cy="1938992"/>
          </a:xfrm>
          <a:prstGeom prst="rect">
            <a:avLst/>
          </a:prstGeom>
          <a:noFill/>
        </p:spPr>
        <p:txBody>
          <a:bodyPr wrap="square" rtlCol="0">
            <a:spAutoFit/>
          </a:bodyPr>
          <a:lstStyle/>
          <a:p>
            <a:pPr algn="ctr"/>
            <a:r>
              <a:rPr lang="ka-GE" sz="2400" dirty="0" smtClean="0"/>
              <a:t>კარიერის სამხრეთი ფრთის ვულკანოგენურ ტურბიდიტებში განვითარებული ბოუმას ინტერვალების ტიპები</a:t>
            </a:r>
            <a:endParaRPr lang="ru-RU" sz="2400" dirty="0"/>
          </a:p>
        </p:txBody>
      </p:sp>
    </p:spTree>
  </p:cSld>
  <p:clrMapOvr>
    <a:masterClrMapping/>
  </p:clrMapOvr>
  <p:transition>
    <p:wheel spokes="3"/>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DSC01023.JPG"/>
          <p:cNvPicPr>
            <a:picLocks/>
          </p:cNvPicPr>
          <p:nvPr/>
        </p:nvPicPr>
        <p:blipFill>
          <a:blip r:embed="rId2" cstate="print"/>
          <a:stretch>
            <a:fillRect/>
          </a:stretch>
        </p:blipFill>
        <p:spPr>
          <a:xfrm>
            <a:off x="1676400" y="1905000"/>
            <a:ext cx="6324600" cy="3886200"/>
          </a:xfrm>
          <a:prstGeom prst="rect">
            <a:avLst/>
          </a:prstGeom>
        </p:spPr>
      </p:pic>
      <p:sp>
        <p:nvSpPr>
          <p:cNvPr id="8" name="TextBox 7"/>
          <p:cNvSpPr txBox="1"/>
          <p:nvPr/>
        </p:nvSpPr>
        <p:spPr>
          <a:xfrm>
            <a:off x="2590800" y="609600"/>
            <a:ext cx="4724400" cy="553998"/>
          </a:xfrm>
          <a:prstGeom prst="rect">
            <a:avLst/>
          </a:prstGeom>
          <a:noFill/>
        </p:spPr>
        <p:txBody>
          <a:bodyPr wrap="square" rtlCol="0">
            <a:spAutoFit/>
          </a:bodyPr>
          <a:lstStyle/>
          <a:p>
            <a:pPr algn="ctr"/>
            <a:r>
              <a:rPr lang="ka-GE" sz="3000" dirty="0" smtClean="0"/>
              <a:t>ალის (</a:t>
            </a:r>
            <a:r>
              <a:rPr lang="en-US" sz="3000" dirty="0" smtClean="0"/>
              <a:t>flame) </a:t>
            </a:r>
            <a:r>
              <a:rPr lang="ka-GE" sz="3000" dirty="0" smtClean="0"/>
              <a:t>ტექსტურა</a:t>
            </a:r>
            <a:endParaRPr lang="ru-RU" sz="3000" dirty="0"/>
          </a:p>
        </p:txBody>
      </p:sp>
    </p:spTree>
  </p:cSld>
  <p:clrMapOvr>
    <a:masterClrMapping/>
  </p:clrMapOvr>
  <p:transition>
    <p:newsflash/>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4" descr="DSC01639.JPG"/>
          <p:cNvPicPr>
            <a:picLocks/>
          </p:cNvPicPr>
          <p:nvPr/>
        </p:nvPicPr>
        <p:blipFill>
          <a:blip r:embed="rId2" cstate="print"/>
          <a:stretch>
            <a:fillRect/>
          </a:stretch>
        </p:blipFill>
        <p:spPr>
          <a:xfrm>
            <a:off x="304800" y="2971800"/>
            <a:ext cx="4206240" cy="2743200"/>
          </a:xfrm>
          <a:prstGeom prst="rect">
            <a:avLst/>
          </a:prstGeom>
        </p:spPr>
      </p:pic>
      <p:pic>
        <p:nvPicPr>
          <p:cNvPr id="4" name="Рисунок 6" descr="DSC01650.JPG"/>
          <p:cNvPicPr>
            <a:picLocks/>
          </p:cNvPicPr>
          <p:nvPr/>
        </p:nvPicPr>
        <p:blipFill>
          <a:blip r:embed="rId3" cstate="print"/>
          <a:stretch>
            <a:fillRect/>
          </a:stretch>
        </p:blipFill>
        <p:spPr>
          <a:xfrm>
            <a:off x="4724400" y="2971800"/>
            <a:ext cx="4206240" cy="2743200"/>
          </a:xfrm>
          <a:prstGeom prst="rect">
            <a:avLst/>
          </a:prstGeom>
        </p:spPr>
      </p:pic>
      <p:sp>
        <p:nvSpPr>
          <p:cNvPr id="5" name="TextBox 4"/>
          <p:cNvSpPr txBox="1"/>
          <p:nvPr/>
        </p:nvSpPr>
        <p:spPr>
          <a:xfrm>
            <a:off x="914400" y="1066800"/>
            <a:ext cx="7086600" cy="1138773"/>
          </a:xfrm>
          <a:prstGeom prst="rect">
            <a:avLst/>
          </a:prstGeom>
          <a:noFill/>
        </p:spPr>
        <p:txBody>
          <a:bodyPr wrap="square" rtlCol="0">
            <a:spAutoFit/>
          </a:bodyPr>
          <a:lstStyle/>
          <a:p>
            <a:pPr algn="ctr"/>
            <a:r>
              <a:rPr lang="ka-GE" sz="3400" dirty="0" smtClean="0"/>
              <a:t>კონვოლუტური ლამინაცია (</a:t>
            </a:r>
            <a:r>
              <a:rPr lang="en-US" sz="3400" dirty="0" smtClean="0"/>
              <a:t>convolute lamination)</a:t>
            </a:r>
            <a:endParaRPr lang="ru-RU" sz="34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IMG_0526.JPG"/>
          <p:cNvPicPr>
            <a:picLocks/>
          </p:cNvPicPr>
          <p:nvPr/>
        </p:nvPicPr>
        <p:blipFill>
          <a:blip r:embed="rId2" cstate="print"/>
          <a:stretch>
            <a:fillRect/>
          </a:stretch>
        </p:blipFill>
        <p:spPr>
          <a:xfrm>
            <a:off x="1752600" y="2057400"/>
            <a:ext cx="6035040" cy="3962400"/>
          </a:xfrm>
          <a:prstGeom prst="rect">
            <a:avLst/>
          </a:prstGeom>
        </p:spPr>
      </p:pic>
      <p:sp>
        <p:nvSpPr>
          <p:cNvPr id="7" name="TextBox 6"/>
          <p:cNvSpPr txBox="1"/>
          <p:nvPr/>
        </p:nvSpPr>
        <p:spPr>
          <a:xfrm>
            <a:off x="1981200" y="685800"/>
            <a:ext cx="5486400" cy="769441"/>
          </a:xfrm>
          <a:prstGeom prst="rect">
            <a:avLst/>
          </a:prstGeom>
          <a:noFill/>
        </p:spPr>
        <p:txBody>
          <a:bodyPr wrap="square" rtlCol="0">
            <a:spAutoFit/>
          </a:bodyPr>
          <a:lstStyle/>
          <a:p>
            <a:pPr algn="ctr"/>
            <a:r>
              <a:rPr lang="ka-GE" sz="2200" dirty="0" smtClean="0"/>
              <a:t>ტუბულარული ჭიის (</a:t>
            </a:r>
            <a:r>
              <a:rPr lang="en-US" sz="2200" dirty="0" smtClean="0"/>
              <a:t>tube worm) </a:t>
            </a:r>
            <a:r>
              <a:rPr lang="ka-GE" sz="2200" dirty="0" smtClean="0"/>
              <a:t>ნაკვალევი</a:t>
            </a:r>
            <a:endParaRPr lang="ru-RU" sz="2200" dirty="0"/>
          </a:p>
        </p:txBody>
      </p:sp>
    </p:spTree>
  </p:cSld>
  <p:clrMapOvr>
    <a:masterClrMapping/>
  </p:clrMapOvr>
  <p:transition>
    <p:wheel spokes="3"/>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3400" y="838200"/>
            <a:ext cx="8229600" cy="640080"/>
          </a:xfrm>
        </p:spPr>
        <p:txBody>
          <a:bodyPr>
            <a:normAutofit fontScale="90000"/>
          </a:bodyPr>
          <a:lstStyle/>
          <a:p>
            <a:pPr algn="ctr"/>
            <a:r>
              <a:rPr lang="ka-GE" dirty="0" smtClean="0"/>
              <a:t>ქონდრიტიდების განამარხებული ნაკვალევი</a:t>
            </a:r>
            <a:br>
              <a:rPr lang="ka-GE" dirty="0" smtClean="0"/>
            </a:br>
            <a:endParaRPr lang="en-US" dirty="0"/>
          </a:p>
        </p:txBody>
      </p:sp>
      <p:pic>
        <p:nvPicPr>
          <p:cNvPr id="4" name="Рисунок 3" descr="777-)3(Pop.jpg"/>
          <p:cNvPicPr>
            <a:picLocks/>
          </p:cNvPicPr>
          <p:nvPr/>
        </p:nvPicPr>
        <p:blipFill>
          <a:blip r:embed="rId2"/>
          <a:stretch>
            <a:fillRect/>
          </a:stretch>
        </p:blipFill>
        <p:spPr>
          <a:xfrm>
            <a:off x="4724400" y="2743200"/>
            <a:ext cx="4206240" cy="2743200"/>
          </a:xfrm>
          <a:prstGeom prst="rect">
            <a:avLst/>
          </a:prstGeom>
        </p:spPr>
      </p:pic>
      <p:pic>
        <p:nvPicPr>
          <p:cNvPr id="8" name="Рисунок 7" descr="DSC02423.JPG"/>
          <p:cNvPicPr>
            <a:picLocks/>
          </p:cNvPicPr>
          <p:nvPr/>
        </p:nvPicPr>
        <p:blipFill>
          <a:blip r:embed="rId3" cstate="print"/>
          <a:stretch>
            <a:fillRect/>
          </a:stretch>
        </p:blipFill>
        <p:spPr>
          <a:xfrm>
            <a:off x="457200" y="2743200"/>
            <a:ext cx="4206240" cy="2743200"/>
          </a:xfrm>
          <a:prstGeom prst="rect">
            <a:avLst/>
          </a:prstGeom>
        </p:spPr>
      </p:pic>
    </p:spTree>
  </p:cSld>
  <p:clrMapOvr>
    <a:masterClrMapping/>
  </p:clrMapOvr>
  <p:transition>
    <p:newsflash/>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6" descr="1-(3).jpg"/>
          <p:cNvPicPr>
            <a:picLocks noChangeAspect="1"/>
          </p:cNvPicPr>
          <p:nvPr/>
        </p:nvPicPr>
        <p:blipFill>
          <a:blip r:embed="rId2"/>
          <a:stretch>
            <a:fillRect/>
          </a:stretch>
        </p:blipFill>
        <p:spPr>
          <a:xfrm>
            <a:off x="152400" y="2362200"/>
            <a:ext cx="4191000" cy="2971800"/>
          </a:xfrm>
          <a:prstGeom prst="rect">
            <a:avLst/>
          </a:prstGeom>
        </p:spPr>
      </p:pic>
      <p:pic>
        <p:nvPicPr>
          <p:cNvPr id="3" name="Рисунок 7" descr="IMG_0719.JPG"/>
          <p:cNvPicPr>
            <a:picLocks/>
          </p:cNvPicPr>
          <p:nvPr/>
        </p:nvPicPr>
        <p:blipFill>
          <a:blip r:embed="rId3" cstate="print"/>
          <a:stretch>
            <a:fillRect/>
          </a:stretch>
        </p:blipFill>
        <p:spPr>
          <a:xfrm>
            <a:off x="4572000" y="2362200"/>
            <a:ext cx="4206240" cy="2971800"/>
          </a:xfrm>
          <a:prstGeom prst="rect">
            <a:avLst/>
          </a:prstGeom>
        </p:spPr>
      </p:pic>
      <p:sp>
        <p:nvSpPr>
          <p:cNvPr id="4" name="TextBox 3"/>
          <p:cNvSpPr txBox="1"/>
          <p:nvPr/>
        </p:nvSpPr>
        <p:spPr>
          <a:xfrm>
            <a:off x="2209800" y="914400"/>
            <a:ext cx="4572000" cy="615553"/>
          </a:xfrm>
          <a:prstGeom prst="rect">
            <a:avLst/>
          </a:prstGeom>
          <a:noFill/>
        </p:spPr>
        <p:txBody>
          <a:bodyPr wrap="square" rtlCol="0">
            <a:spAutoFit/>
          </a:bodyPr>
          <a:lstStyle/>
          <a:p>
            <a:pPr algn="ctr"/>
            <a:r>
              <a:rPr lang="ka-GE" sz="3400" dirty="0" smtClean="0"/>
              <a:t>ფუკოიდები</a:t>
            </a:r>
            <a:endParaRPr lang="ru-RU" sz="34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txBox="1">
            <a:spLocks/>
          </p:cNvSpPr>
          <p:nvPr/>
        </p:nvSpPr>
        <p:spPr>
          <a:xfrm>
            <a:off x="457200" y="152400"/>
            <a:ext cx="8229600" cy="640080"/>
          </a:xfrm>
          <a:prstGeom prst="rect">
            <a:avLst/>
          </a:prstGeom>
          <a:ln w="6350" cap="rnd">
            <a:noFill/>
          </a:ln>
        </p:spPr>
        <p:txBody>
          <a:bodyPr vert="horz" anchor="b" anchorCtr="0">
            <a:normAutofit fontScale="7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ka-GE" sz="4200" b="1" i="1" spc="300" dirty="0" smtClean="0">
                <a:ln w="3200">
                  <a:solidFill>
                    <a:schemeClr val="bg2">
                      <a:shade val="75000"/>
                      <a:alpha val="25000"/>
                    </a:schemeClr>
                  </a:solidFill>
                  <a:prstDash val="solid"/>
                  <a:round/>
                </a:ln>
                <a:solidFill>
                  <a:schemeClr val="tx2">
                    <a:lumMod val="25000"/>
                  </a:schemeClr>
                </a:solidFill>
                <a:effectLst>
                  <a:innerShdw blurRad="50800" dist="25400" dir="13500000">
                    <a:prstClr val="black">
                      <a:alpha val="70000"/>
                    </a:prstClr>
                  </a:innerShdw>
                </a:effectLst>
                <a:latin typeface="+mj-lt"/>
                <a:ea typeface="+mj-ea"/>
                <a:cs typeface="+mj-cs"/>
              </a:rPr>
              <a:t>კონკრეციები/ფსევდონოდულები</a:t>
            </a:r>
            <a:r>
              <a:rPr lang="en-US" sz="4200" b="1" i="1" spc="300" dirty="0" smtClean="0">
                <a:ln w="3200">
                  <a:solidFill>
                    <a:schemeClr val="bg2">
                      <a:shade val="75000"/>
                      <a:alpha val="25000"/>
                    </a:schemeClr>
                  </a:solidFill>
                  <a:prstDash val="solid"/>
                  <a:round/>
                </a:ln>
                <a:solidFill>
                  <a:schemeClr val="tx2">
                    <a:lumMod val="25000"/>
                  </a:schemeClr>
                </a:solidFill>
                <a:effectLst>
                  <a:innerShdw blurRad="50800" dist="25400" dir="13500000">
                    <a:prstClr val="black">
                      <a:alpha val="70000"/>
                    </a:prstClr>
                  </a:innerShdw>
                </a:effectLst>
                <a:latin typeface="+mj-lt"/>
                <a:ea typeface="+mj-ea"/>
                <a:cs typeface="+mj-cs"/>
              </a:rPr>
              <a:t>?</a:t>
            </a:r>
            <a:endParaRPr kumimoji="0" lang="en-US" sz="4200" b="0" i="0" u="none" strike="noStrike" kern="1200" cap="none" spc="-100" normalizeH="0" baseline="0" noProof="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uLnTx/>
              <a:uFillTx/>
              <a:latin typeface="+mj-lt"/>
              <a:ea typeface="+mj-ea"/>
              <a:cs typeface="+mj-cs"/>
            </a:endParaRPr>
          </a:p>
        </p:txBody>
      </p:sp>
      <p:pic>
        <p:nvPicPr>
          <p:cNvPr id="4" name="Рисунок 3" descr="DSC01760.JPG"/>
          <p:cNvPicPr>
            <a:picLocks/>
          </p:cNvPicPr>
          <p:nvPr/>
        </p:nvPicPr>
        <p:blipFill>
          <a:blip r:embed="rId2" cstate="print"/>
          <a:stretch>
            <a:fillRect/>
          </a:stretch>
        </p:blipFill>
        <p:spPr>
          <a:xfrm>
            <a:off x="274320" y="914400"/>
            <a:ext cx="4206240" cy="2743200"/>
          </a:xfrm>
          <a:prstGeom prst="rect">
            <a:avLst/>
          </a:prstGeom>
        </p:spPr>
      </p:pic>
      <p:pic>
        <p:nvPicPr>
          <p:cNvPr id="5" name="Рисунок 4" descr="DSC01762.JPG"/>
          <p:cNvPicPr>
            <a:picLocks/>
          </p:cNvPicPr>
          <p:nvPr/>
        </p:nvPicPr>
        <p:blipFill>
          <a:blip r:embed="rId3" cstate="print"/>
          <a:stretch>
            <a:fillRect/>
          </a:stretch>
        </p:blipFill>
        <p:spPr>
          <a:xfrm>
            <a:off x="4663440" y="914400"/>
            <a:ext cx="4206240" cy="2743200"/>
          </a:xfrm>
          <a:prstGeom prst="rect">
            <a:avLst/>
          </a:prstGeom>
        </p:spPr>
      </p:pic>
      <p:pic>
        <p:nvPicPr>
          <p:cNvPr id="6" name="Рисунок 5" descr="IMG_0512.JPG"/>
          <p:cNvPicPr>
            <a:picLocks/>
          </p:cNvPicPr>
          <p:nvPr/>
        </p:nvPicPr>
        <p:blipFill>
          <a:blip r:embed="rId4" cstate="print"/>
          <a:stretch>
            <a:fillRect/>
          </a:stretch>
        </p:blipFill>
        <p:spPr>
          <a:xfrm>
            <a:off x="274320" y="3931920"/>
            <a:ext cx="4206240" cy="2743200"/>
          </a:xfrm>
          <a:prstGeom prst="rect">
            <a:avLst/>
          </a:prstGeom>
        </p:spPr>
      </p:pic>
      <p:pic>
        <p:nvPicPr>
          <p:cNvPr id="7" name="Рисунок 6" descr="IMG_0542.JPG"/>
          <p:cNvPicPr>
            <a:picLocks/>
          </p:cNvPicPr>
          <p:nvPr/>
        </p:nvPicPr>
        <p:blipFill>
          <a:blip r:embed="rId5" cstate="print"/>
          <a:stretch>
            <a:fillRect/>
          </a:stretch>
        </p:blipFill>
        <p:spPr>
          <a:xfrm>
            <a:off x="4663440" y="3931920"/>
            <a:ext cx="4206240" cy="2743200"/>
          </a:xfrm>
          <a:prstGeom prst="rect">
            <a:avLst/>
          </a:prstGeom>
        </p:spPr>
      </p:pic>
    </p:spTree>
  </p:cSld>
  <p:clrMapOvr>
    <a:masterClrMapping/>
  </p:clrMapOvr>
  <p:transition>
    <p:newsflash/>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en-US" dirty="0"/>
          </a:p>
        </p:txBody>
      </p:sp>
      <p:sp>
        <p:nvSpPr>
          <p:cNvPr id="2" name="Содержимое 1"/>
          <p:cNvSpPr>
            <a:spLocks noGrp="1"/>
          </p:cNvSpPr>
          <p:nvPr>
            <p:ph idx="1"/>
          </p:nvPr>
        </p:nvSpPr>
        <p:spPr/>
        <p:txBody>
          <a:bodyPr/>
          <a:lstStyle/>
          <a:p>
            <a:endParaRPr lang="en-US" dirty="0" smtClean="0"/>
          </a:p>
          <a:p>
            <a:endParaRPr lang="en-US" dirty="0"/>
          </a:p>
        </p:txBody>
      </p:sp>
      <p:pic>
        <p:nvPicPr>
          <p:cNvPr id="4" name="Рисунок 3" descr="5.jpg"/>
          <p:cNvPicPr>
            <a:picLocks noChangeAspect="1"/>
          </p:cNvPicPr>
          <p:nvPr/>
        </p:nvPicPr>
        <p:blipFill>
          <a:blip r:embed="rId2"/>
          <a:stretch>
            <a:fillRect/>
          </a:stretch>
        </p:blipFill>
        <p:spPr>
          <a:xfrm>
            <a:off x="1" y="0"/>
            <a:ext cx="9144000" cy="6858000"/>
          </a:xfrm>
          <a:prstGeom prst="rect">
            <a:avLst/>
          </a:prstGeom>
        </p:spPr>
      </p:pic>
    </p:spTree>
  </p:cSld>
  <p:clrMapOvr>
    <a:masterClrMapping/>
  </p:clrMapOvr>
  <p:transition>
    <p:wedg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ka-GE" sz="3000" b="1" dirty="0" smtClean="0"/>
              <a:t>შედეგების შეჯამება და ძირითადი დასკვნები</a:t>
            </a:r>
            <a:endParaRPr lang="ru-RU" sz="3000" dirty="0"/>
          </a:p>
        </p:txBody>
      </p:sp>
      <p:sp>
        <p:nvSpPr>
          <p:cNvPr id="3" name="Content Placeholder 2"/>
          <p:cNvSpPr>
            <a:spLocks noGrp="1"/>
          </p:cNvSpPr>
          <p:nvPr>
            <p:ph idx="1"/>
          </p:nvPr>
        </p:nvSpPr>
        <p:spPr/>
        <p:txBody>
          <a:bodyPr>
            <a:noAutofit/>
          </a:bodyPr>
          <a:lstStyle/>
          <a:p>
            <a:pPr lvl="0"/>
            <a:r>
              <a:rPr lang="ka-GE" sz="1400" dirty="0" smtClean="0"/>
              <a:t>აკრეციული ლაპილების შემცველი და ვეზიკულარული ტუფების ფაციესის არსებობა ჭრილში პირდაპირ მიუთითებს ამოფრქვევის ფრეატომაგმურ ბუნებაზე. როგორც ცნობილია ფრეატომაგმური ამოფრქვევა არის გარე წყლის (მარჩხი ზღვის, გრუნტის, ტბის და წვიმისაც კი) და მაგმის ურთიერთქმედების შედეგი. ამგვარ ექსპლოზიურ ამოფრქვევებს უკავშირდება მნიშვნელოვანი ვულკანოგენური სულფიდური მადნების საბადოების ჩამოყალიბება წყლის შემცველი ჰიდროთერმული ხსნარებიდან მაგმური კერების გარშემო. ადრე მიიჩნეოდა, რომ წყლის პირდაპირი წყარო საკუთრივ მაგმა იყო, თუმცა დღეისათვის დადასტურებულია, რომ მადნიანი საბადოების ელემენტები გამოიყოფა გადახურებული გარეშე წყლით ან მაგმური და გარე წყლის ნარევით გაკვეთილი შემცველი ქანების გამოტუტვის შედეგად (</a:t>
            </a:r>
            <a:r>
              <a:rPr lang="en-US" sz="1400" dirty="0" smtClean="0"/>
              <a:t>H-U. </a:t>
            </a:r>
            <a:r>
              <a:rPr lang="en-US" sz="1400" dirty="0" err="1" smtClean="0"/>
              <a:t>Schminke</a:t>
            </a:r>
            <a:r>
              <a:rPr lang="en-US" sz="1400" dirty="0" smtClean="0"/>
              <a:t> 2004). </a:t>
            </a:r>
            <a:r>
              <a:rPr lang="ka-GE" sz="1400" dirty="0" smtClean="0"/>
              <a:t>ამგვარად საბადოზე ფრეატომაგმური ამოფრქვევისთვის დამახასიათებელი ფაციესების დადგენა ფრიად მნიშვნელოვანია. შემდგომი დეტალური პეტროგრაფიული და პეტროქიმიური კვლევების შედეგად შესაძლებელია მოხდეს ვულკანური ნაგებობის, მასთან ასოცირებული გარემო პირობების, მასალის ტრანსპორტირებისა და დალექვის მექანიზმების დადგენა და შედეგად მიღებული ფაციალური ერთეულების ტიპიზაცია. ეს კი შესაბამისად ხელს შეუწყობს გამადნების შემცველი წყებების გეოლოგიურ ინტერპრეტაციას და მათი საბადოსთან სივრცობრივი, გენეტური და ასაკობრივი კავშირის განსაზღვრას.</a:t>
            </a:r>
            <a:endParaRPr lang="ru-RU" sz="1400" dirty="0" smtClean="0"/>
          </a:p>
          <a:p>
            <a:pPr lvl="0"/>
            <a:r>
              <a:rPr lang="ka-GE" sz="1400" dirty="0" smtClean="0"/>
              <a:t>ვულკანოკლასტური ტურბიდიტების ფაციესის გამოყოფა საბადოს ტერიტორიაზე ერთმნიშვნელოვნად მიუთითებს დალექვის წყალქვეშა გარემოზე, რაც </a:t>
            </a:r>
            <a:r>
              <a:rPr lang="en-US" sz="1400" dirty="0" smtClean="0"/>
              <a:t>VMS </a:t>
            </a:r>
            <a:r>
              <a:rPr lang="ka-GE" sz="1400" dirty="0" smtClean="0"/>
              <a:t>საბადოების წარმოქმნის აუცილებელი პირობაა.</a:t>
            </a:r>
            <a:endParaRPr lang="ru-RU" sz="1400" dirty="0" smtClean="0"/>
          </a:p>
          <a:p>
            <a:endParaRPr lang="ru-RU" sz="14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ru-RU"/>
          </a:p>
        </p:txBody>
      </p:sp>
      <p:pic>
        <p:nvPicPr>
          <p:cNvPr id="4" name="Content Placeholder 3" descr="49743005.png"/>
          <p:cNvPicPr>
            <a:picLocks noGrp="1" noChangeAspect="1"/>
          </p:cNvPicPr>
          <p:nvPr>
            <p:ph idx="1"/>
          </p:nvPr>
        </p:nvPicPr>
        <p:blipFill>
          <a:blip r:embed="rId2"/>
          <a:stretch>
            <a:fillRect/>
          </a:stretch>
        </p:blipFill>
        <p:spPr>
          <a:xfrm>
            <a:off x="356264" y="427409"/>
            <a:ext cx="8787736" cy="6240227"/>
          </a:xfr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914400" y="457200"/>
            <a:ext cx="7772400" cy="54864"/>
          </a:xfrm>
        </p:spPr>
        <p:txBody>
          <a:bodyPr/>
          <a:lstStyle/>
          <a:p>
            <a:endParaRPr lang="ru-RU" dirty="0"/>
          </a:p>
        </p:txBody>
      </p:sp>
      <p:sp>
        <p:nvSpPr>
          <p:cNvPr id="3" name="Content Placeholder 2"/>
          <p:cNvSpPr>
            <a:spLocks noGrp="1"/>
          </p:cNvSpPr>
          <p:nvPr>
            <p:ph idx="1"/>
          </p:nvPr>
        </p:nvSpPr>
        <p:spPr>
          <a:xfrm>
            <a:off x="914400" y="990600"/>
            <a:ext cx="7772400" cy="5029200"/>
          </a:xfrm>
        </p:spPr>
        <p:txBody>
          <a:bodyPr>
            <a:noAutofit/>
          </a:bodyPr>
          <a:lstStyle/>
          <a:p>
            <a:pPr lvl="0"/>
            <a:r>
              <a:rPr lang="ka-GE" sz="1400" dirty="0" smtClean="0"/>
              <a:t>როგორც ცნობილია იქნოფაუნა გეოლოგიაში ნალექდაგროვების პალეობათიმეტრიის განსაზღვრისათვის აქტიურად გამოიყენება (A. Seilacher 2007). ჩვენს მიერ განსაზღვრული განამარხებული ნაკვალევები (trace fossils) მიეკუთვნება Chondritides – ის ჯგუფს, რომელიც უკავშირდება ტურბიდიტულ ფაციესებს, განსაკუთრებით კი მარჩხი ზღვის პირობებში. იგივე შეიძლება ითქვას ფუკოიდებზეც, რომლებიც ცნობილია ზედაცარცულ ფლიშურ ნალექებში (მაგ. ესპანეთი). ამით დასტურდება ა. მაღალაშვილისა და ინგლისელი მკვლევარების მიერ (Little et al 2001) გამოთქმული აზრი საბადოს მარჩხი ზღვის პირობებში წარმოქმნის შესახებ, რაც მათ გამოთქვეს ო. ხუციშვილის მიერ 1990 წელს საბადოზე ნაპოვნი იქნოფაუნის განსაზღვრის შედეგად.</a:t>
            </a:r>
            <a:endParaRPr lang="ru-RU" sz="1400" dirty="0" smtClean="0"/>
          </a:p>
          <a:p>
            <a:pPr lvl="0"/>
            <a:r>
              <a:rPr lang="ka-GE" sz="1400" dirty="0" smtClean="0"/>
              <a:t>დალექვის წყალქვეშა გარემოზე მიუთითებს წყებაში ისეთი სინსედიმენტაციური–პოსტსედიმენტაციური რბილი სედიმენტის დეფორმაციული სტრუქტურების არსებობა, როგორიცაა დატვირთვის სტრუქტურები (</a:t>
            </a:r>
            <a:r>
              <a:rPr lang="en-US" sz="1400" dirty="0" smtClean="0"/>
              <a:t>load structures), </a:t>
            </a:r>
            <a:r>
              <a:rPr lang="ka-GE" sz="1400" dirty="0" smtClean="0"/>
              <a:t>რომლებიც მრავლად იქნა ნანახი და დაფიქსირებული ჩვენს მიერ, ამასთანავე ისინი პირდაპირ მტკიცებულებებს წარმოადგენენ ნალექების წყალქვეშა ფერდობებზე მოძრაობისა, რასაც ასევე ადასტურებს კარიერზე და მათ შორის მისი სამხრეთი ფრთის ჭრილში განვითარებული მეწყრული (</a:t>
            </a:r>
            <a:r>
              <a:rPr lang="en-US" sz="1400" dirty="0" smtClean="0"/>
              <a:t>slump) </a:t>
            </a:r>
            <a:r>
              <a:rPr lang="ka-GE" sz="1400" dirty="0" smtClean="0"/>
              <a:t>ჰორიზონტების არსებობა</a:t>
            </a:r>
            <a:r>
              <a:rPr lang="en-US" sz="1400" dirty="0" smtClean="0"/>
              <a:t>.</a:t>
            </a:r>
            <a:endParaRPr lang="ru-RU" sz="1400" dirty="0" smtClean="0"/>
          </a:p>
          <a:p>
            <a:pPr lvl="0"/>
            <a:r>
              <a:rPr lang="ka-GE" sz="1400" dirty="0" smtClean="0"/>
              <a:t>ჩვენს მიერ </a:t>
            </a:r>
            <a:r>
              <a:rPr lang="ka-GE" sz="1400" smtClean="0"/>
              <a:t>გამოყოფილ ვულკანოკლასტურ </a:t>
            </a:r>
            <a:r>
              <a:rPr lang="ka-GE" sz="1400" dirty="0" smtClean="0"/>
              <a:t>ტურბიდიტების დასტებში დაფიქსირდა ისეთი სედიმენტაციური ტექსტურები, როგორიცაა ალის (</a:t>
            </a:r>
            <a:r>
              <a:rPr lang="en-US" sz="1400" dirty="0" smtClean="0"/>
              <a:t>flame) </a:t>
            </a:r>
            <a:r>
              <a:rPr lang="ka-GE" sz="1400" dirty="0" smtClean="0"/>
              <a:t>ტექსტურები, კონვოლუტური ლამინაცია </a:t>
            </a:r>
            <a:r>
              <a:rPr lang="en-US" sz="1400" dirty="0" smtClean="0"/>
              <a:t>(</a:t>
            </a:r>
            <a:r>
              <a:rPr lang="en-US" sz="1400" dirty="0" err="1" smtClean="0"/>
              <a:t>Tc</a:t>
            </a:r>
            <a:r>
              <a:rPr lang="en-US" sz="1400" dirty="0" smtClean="0"/>
              <a:t> </a:t>
            </a:r>
            <a:r>
              <a:rPr lang="ka-GE" sz="1400" dirty="0" smtClean="0"/>
              <a:t>დანაყოფი ბოუმას მიხედვით), ტალღის (</a:t>
            </a:r>
            <a:r>
              <a:rPr lang="en-US" sz="1400" dirty="0" smtClean="0"/>
              <a:t>wave) </a:t>
            </a:r>
            <a:r>
              <a:rPr lang="ka-GE" sz="1400" dirty="0" smtClean="0"/>
              <a:t>და დინების (</a:t>
            </a:r>
            <a:r>
              <a:rPr lang="en-US" sz="1400" dirty="0" smtClean="0"/>
              <a:t>current) </a:t>
            </a:r>
            <a:r>
              <a:rPr lang="ka-GE" sz="1400" dirty="0" smtClean="0"/>
              <a:t>რიპელმარკები, რომელთა შემდგომი შესწავლა და ანალიზი ასევე სასარგებლო იქნება პალეოდინებებისა და პალეოგარემოს აღდგენისათვის.</a:t>
            </a:r>
            <a:endParaRPr lang="ru-RU" sz="1400" dirty="0" smtClean="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924800" cy="97536"/>
          </a:xfrm>
        </p:spPr>
        <p:txBody>
          <a:bodyPr/>
          <a:lstStyle/>
          <a:p>
            <a:endParaRPr lang="ru-RU" dirty="0"/>
          </a:p>
        </p:txBody>
      </p:sp>
      <p:sp>
        <p:nvSpPr>
          <p:cNvPr id="3" name="Content Placeholder 2"/>
          <p:cNvSpPr>
            <a:spLocks noGrp="1"/>
          </p:cNvSpPr>
          <p:nvPr>
            <p:ph idx="1"/>
          </p:nvPr>
        </p:nvSpPr>
        <p:spPr>
          <a:xfrm>
            <a:off x="914400" y="685800"/>
            <a:ext cx="7772400" cy="5669760"/>
          </a:xfrm>
        </p:spPr>
        <p:txBody>
          <a:bodyPr>
            <a:normAutofit/>
          </a:bodyPr>
          <a:lstStyle/>
          <a:p>
            <a:pPr lvl="0"/>
            <a:r>
              <a:rPr lang="ka-GE" sz="1400" dirty="0" smtClean="0"/>
              <a:t>აღნიშნული ვულკანური, სედიმენტაციური, ბიოგენური და დიაგენეტური ტექსტურები ცალკე აღებული და ერთობლიობაშიც წარმოადგენენ შესანიშნავ სტრატიგრაფიულ მარკერებს. მათი დეტალური შესწავლა და ინტერპრეტაცია საშუალებას მოგვცემს საბადოზე მარკერ–ჰორიზონტების გამოყოფისა, რაც შესაძლებელს გახდის მოვახდინოთ საბადოს შემცველ ქანთა  წყებების სწორი სტრატიგრაფიული კორელაცია დათარიღების გეოქრონოლოგიურ და პალეონტოლოგიურ მონაცემებთან ერთობლიობაში. ეს კი, თავის მხრივ, ნათელს მოჰფენს საბადოს ასაკის შესახებ ჯერ კიდევ საკამათო საკითხს.</a:t>
            </a:r>
            <a:endParaRPr lang="ru-RU" sz="1400" dirty="0" smtClean="0"/>
          </a:p>
          <a:p>
            <a:pPr lvl="0"/>
            <a:r>
              <a:rPr lang="ka-GE" sz="1400" dirty="0" smtClean="0"/>
              <a:t>საბადოზე ჩემს მიერ ექსპედიციის წევრებთან ერთად პირველად იქნა აღმოჩენილი მინერალი მელანტერიტი (</a:t>
            </a:r>
            <a:r>
              <a:rPr lang="en-US" sz="1400" dirty="0" smtClean="0"/>
              <a:t>FeSO</a:t>
            </a:r>
            <a:r>
              <a:rPr lang="en-US" sz="1400" baseline="-25000" dirty="0" smtClean="0"/>
              <a:t>4</a:t>
            </a:r>
            <a:r>
              <a:rPr lang="en-US" sz="1400" dirty="0" smtClean="0"/>
              <a:t> * 7H</a:t>
            </a:r>
            <a:r>
              <a:rPr lang="en-US" sz="1400" baseline="-25000" dirty="0" smtClean="0"/>
              <a:t>2</a:t>
            </a:r>
            <a:r>
              <a:rPr lang="en-US" sz="1400" dirty="0" smtClean="0"/>
              <a:t>O), </a:t>
            </a:r>
            <a:r>
              <a:rPr lang="ka-GE" sz="1400" dirty="0" smtClean="0"/>
              <a:t>რომელიც განისაზღვრა კავკასიის მინერალური ნედლეულის ინსტიტუტის და ჟენევის უნივერსიტეტის ლაბორატორიებში რენტგენოსტრუქტურული ანალიზის </a:t>
            </a:r>
            <a:r>
              <a:rPr lang="en-US" sz="1400" dirty="0" smtClean="0"/>
              <a:t>(X-ray) </a:t>
            </a:r>
            <a:r>
              <a:rPr lang="ka-GE" sz="1400" dirty="0" smtClean="0"/>
              <a:t>მეთოდით.</a:t>
            </a:r>
            <a:endParaRPr lang="ru-RU" sz="1400" dirty="0" smtClean="0"/>
          </a:p>
          <a:p>
            <a:r>
              <a:rPr lang="ka-GE" sz="1400" dirty="0" smtClean="0"/>
              <a:t>ასევე პირველად საბადოს ტერიტორიაზე გამოყოფილი და აღწერილი იქნა ვეზიკულარული ტუფების ფაციესი და მოხდა ზოგიერთი განამარხებული ნაკვალევის ტიპიზაცია (კერძოდ </a:t>
            </a:r>
            <a:r>
              <a:rPr lang="en-US" sz="1400" dirty="0" err="1" smtClean="0"/>
              <a:t>Chondritides</a:t>
            </a:r>
            <a:r>
              <a:rPr lang="en-US" sz="1400" dirty="0" smtClean="0"/>
              <a:t>).</a:t>
            </a:r>
            <a:endParaRPr lang="ru-RU" sz="1400" dirty="0" smtClean="0"/>
          </a:p>
          <a:p>
            <a:pPr lvl="0"/>
            <a:r>
              <a:rPr lang="ka-GE" sz="1400" dirty="0" smtClean="0"/>
              <a:t>კვლევის შედეგები წარმოდგენილი იქნა მოხსენების სახით თბილისში </a:t>
            </a:r>
            <a:r>
              <a:rPr lang="en-US" sz="1400" dirty="0" smtClean="0"/>
              <a:t>SCOPE-</a:t>
            </a:r>
            <a:r>
              <a:rPr lang="ka-GE" sz="1400" dirty="0" smtClean="0"/>
              <a:t>ს ეგიდით ჩატარებულ კონფერენციაზე (</a:t>
            </a:r>
            <a:r>
              <a:rPr lang="en-US" sz="1400" dirty="0" smtClean="0"/>
              <a:t>Conference on Recent Research Activities and New Results about the  Regional Geology, the Geodynamics and the </a:t>
            </a:r>
            <a:r>
              <a:rPr lang="en-US" sz="1400" dirty="0" err="1" smtClean="0"/>
              <a:t>Metallogeny</a:t>
            </a:r>
            <a:r>
              <a:rPr lang="en-US" sz="1400" dirty="0" smtClean="0"/>
              <a:t> of the Lesser Caucasus).</a:t>
            </a:r>
            <a:endParaRPr lang="ru-RU" sz="1400" dirty="0" smtClean="0"/>
          </a:p>
          <a:p>
            <a:r>
              <a:rPr lang="ka-GE" sz="1400" dirty="0" smtClean="0"/>
              <a:t>აბსტრაქტი მომზადდა და გაიგზავნა ბაქოში ახალგაზრდა მეცნიერთა და სტუდენტთა მეხუთე საერთაშორისო სამეცნიერო კონფერენციაზე (</a:t>
            </a:r>
            <a:r>
              <a:rPr lang="en-US" sz="1400" dirty="0" smtClean="0"/>
              <a:t>Fundamental and applied geological science through the eyes of young scientists: achievements, prospects, problems and ways of their solutions) </a:t>
            </a:r>
            <a:r>
              <a:rPr lang="ka-GE" sz="1400" dirty="0" smtClean="0"/>
              <a:t>.</a:t>
            </a:r>
            <a:endParaRPr lang="ru-RU" sz="1400" dirty="0" smtClean="0"/>
          </a:p>
          <a:p>
            <a:endParaRPr lang="ru-RU" sz="14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665.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0"/>
            <a:ext cx="7772400" cy="914400"/>
          </a:xfrm>
        </p:spPr>
        <p:txBody>
          <a:bodyPr/>
          <a:lstStyle/>
          <a:p>
            <a:pPr algn="ctr"/>
            <a:r>
              <a:rPr lang="ka-GE" dirty="0" smtClean="0"/>
              <a:t>მადლობა ყურადღებისთვის!</a:t>
            </a:r>
            <a:endParaRPr lang="ru-RU"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838200"/>
            <a:ext cx="6858000" cy="701749"/>
          </a:xfrm>
        </p:spPr>
        <p:txBody>
          <a:bodyPr/>
          <a:lstStyle/>
          <a:p>
            <a:pPr algn="ctr"/>
            <a:r>
              <a:rPr lang="ka-GE" dirty="0" smtClean="0"/>
              <a:t>რღვევის ბაგე ტუფებსა და იგნიმბრიტებს შორის კარიერის ჩრდილო–ჩრდილო–დასავლეთ ნაწილში</a:t>
            </a:r>
            <a:br>
              <a:rPr lang="ka-GE" dirty="0" smtClean="0"/>
            </a:br>
            <a:endParaRPr lang="ru-RU" dirty="0"/>
          </a:p>
        </p:txBody>
      </p:sp>
      <p:pic>
        <p:nvPicPr>
          <p:cNvPr id="5" name="Picture Placeholder 4" descr="IMG_0587.jpg"/>
          <p:cNvPicPr>
            <a:picLocks noGrp="1" noChangeAspect="1"/>
          </p:cNvPicPr>
          <p:nvPr>
            <p:ph type="pic" idx="1"/>
          </p:nvPr>
        </p:nvPicPr>
        <p:blipFill>
          <a:blip r:embed="rId2" cstate="print"/>
          <a:srcRect t="12332" b="12332"/>
          <a:stretch>
            <a:fillRect/>
          </a:stretch>
        </p:blip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609600"/>
            <a:ext cx="6858000" cy="701749"/>
          </a:xfrm>
        </p:spPr>
        <p:txBody>
          <a:bodyPr/>
          <a:lstStyle/>
          <a:p>
            <a:pPr algn="ctr"/>
            <a:r>
              <a:rPr lang="ka-GE" dirty="0" smtClean="0"/>
              <a:t>მესამე დასტის თხელშრეებრივი წვრილმარცვლოვანი ტუფები და ტუფიტები</a:t>
            </a:r>
            <a:endParaRPr lang="ru-RU" dirty="0"/>
          </a:p>
        </p:txBody>
      </p:sp>
      <p:pic>
        <p:nvPicPr>
          <p:cNvPr id="5" name="Picture Placeholder 4" descr="IMG_1046.JPG"/>
          <p:cNvPicPr>
            <a:picLocks noGrp="1" noChangeAspect="1"/>
          </p:cNvPicPr>
          <p:nvPr>
            <p:ph type="pic" idx="1"/>
          </p:nvPr>
        </p:nvPicPr>
        <p:blipFill>
          <a:blip r:embed="rId2" cstate="print"/>
          <a:srcRect t="12332" b="12332"/>
          <a:stretch>
            <a:fillRect/>
          </a:stretch>
        </p:blipFill>
        <p:spPr>
          <a:xfrm>
            <a:off x="457200" y="1905000"/>
            <a:ext cx="8495886" cy="4800600"/>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457200"/>
            <a:ext cx="6934200" cy="685800"/>
          </a:xfrm>
        </p:spPr>
        <p:txBody>
          <a:bodyPr/>
          <a:lstStyle/>
          <a:p>
            <a:pPr algn="ctr"/>
            <a:r>
              <a:rPr lang="ka-GE" dirty="0" smtClean="0"/>
              <a:t>ქვედა სილიციუმით მდიდარი სხეული – ე.წ. “მეორადი კვარციტი”</a:t>
            </a:r>
            <a:endParaRPr lang="ru-RU" dirty="0"/>
          </a:p>
        </p:txBody>
      </p:sp>
      <p:pic>
        <p:nvPicPr>
          <p:cNvPr id="5" name="Picture Placeholder 4" descr="IMG_1055.JPG"/>
          <p:cNvPicPr>
            <a:picLocks noGrp="1" noChangeAspect="1"/>
          </p:cNvPicPr>
          <p:nvPr>
            <p:ph type="pic" idx="1"/>
          </p:nvPr>
        </p:nvPicPr>
        <p:blipFill>
          <a:blip r:embed="rId2" cstate="print"/>
          <a:srcRect t="12332" b="12332"/>
          <a:stretch>
            <a:fillRect/>
          </a:stretch>
        </p:blipFill>
        <p:spPr>
          <a:xfrm>
            <a:off x="533400" y="1828800"/>
            <a:ext cx="8458200" cy="4779305"/>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ka-GE" dirty="0" smtClean="0">
                <a:latin typeface="Sylfaen" pitchFamily="18" charset="0"/>
              </a:rPr>
              <a:t>მელანტერიტი</a:t>
            </a:r>
            <a:endParaRPr lang="ru-RU" dirty="0">
              <a:latin typeface="Sylfaen" pitchFamily="18" charset="0"/>
            </a:endParaRPr>
          </a:p>
        </p:txBody>
      </p:sp>
      <p:pic>
        <p:nvPicPr>
          <p:cNvPr id="5" name="Picture Placeholder 4" descr="IMG_0630.jpg"/>
          <p:cNvPicPr>
            <a:picLocks noGrp="1" noChangeAspect="1"/>
          </p:cNvPicPr>
          <p:nvPr>
            <p:ph type="pic" idx="1"/>
          </p:nvPr>
        </p:nvPicPr>
        <p:blipFill>
          <a:blip r:embed="rId2" cstate="print"/>
          <a:srcRect t="12332" b="12332"/>
          <a:stretch>
            <a:fillRect/>
          </a:stretch>
        </p:blipFill>
        <p:spPr>
          <a:xfrm>
            <a:off x="533400" y="1905000"/>
            <a:ext cx="8384272" cy="4737532"/>
          </a:xfrm>
        </p:spPr>
      </p:pic>
      <p:sp>
        <p:nvSpPr>
          <p:cNvPr id="4" name="Text Placeholder 3"/>
          <p:cNvSpPr>
            <a:spLocks noGrp="1"/>
          </p:cNvSpPr>
          <p:nvPr>
            <p:ph type="body" sz="half" idx="2"/>
          </p:nvPr>
        </p:nvSpPr>
        <p:spPr/>
        <p:txBody>
          <a:bodyPr>
            <a:normAutofit/>
          </a:bodyPr>
          <a:lstStyle/>
          <a:p>
            <a:pPr algn="ctr"/>
            <a:r>
              <a:rPr lang="af-ZA" sz="2100" dirty="0" smtClean="0">
                <a:latin typeface="Sylfaen" pitchFamily="18" charset="0"/>
              </a:rPr>
              <a:t>FeSO</a:t>
            </a:r>
            <a:r>
              <a:rPr lang="af-ZA" sz="2100" baseline="-25000" dirty="0" smtClean="0">
                <a:latin typeface="Sylfaen" pitchFamily="18" charset="0"/>
              </a:rPr>
              <a:t>4</a:t>
            </a:r>
            <a:r>
              <a:rPr lang="af-ZA" sz="2100" dirty="0" smtClean="0">
                <a:latin typeface="Sylfaen" pitchFamily="18" charset="0"/>
              </a:rPr>
              <a:t>·7H</a:t>
            </a:r>
            <a:r>
              <a:rPr lang="af-ZA" sz="2100" baseline="-25000" dirty="0" smtClean="0">
                <a:latin typeface="Sylfaen" pitchFamily="18" charset="0"/>
              </a:rPr>
              <a:t>2</a:t>
            </a:r>
            <a:r>
              <a:rPr lang="af-ZA" sz="2100" dirty="0" smtClean="0">
                <a:latin typeface="Sylfaen" pitchFamily="18" charset="0"/>
              </a:rPr>
              <a:t>O</a:t>
            </a:r>
            <a:endParaRPr lang="ru-RU" sz="2100" dirty="0">
              <a:latin typeface="Sylfaen"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ka-GE" dirty="0" smtClean="0"/>
              <a:t>მინერალ მელანტერიტის რენტგენოსტრუქტურული ანალიზის დიაგრამა</a:t>
            </a:r>
            <a:endParaRPr lang="ru-RU" dirty="0"/>
          </a:p>
        </p:txBody>
      </p:sp>
      <p:sp>
        <p:nvSpPr>
          <p:cNvPr id="4" name="Text Placeholder 3"/>
          <p:cNvSpPr>
            <a:spLocks noGrp="1"/>
          </p:cNvSpPr>
          <p:nvPr>
            <p:ph type="body" sz="half" idx="2"/>
          </p:nvPr>
        </p:nvSpPr>
        <p:spPr/>
        <p:txBody>
          <a:bodyPr/>
          <a:lstStyle/>
          <a:p>
            <a:pPr algn="ctr"/>
            <a:r>
              <a:rPr lang="ka-GE" dirty="0" smtClean="0"/>
              <a:t>შესრულებულია კავკასიის მინერალური ნედლეულის ინსტიტუტში</a:t>
            </a:r>
            <a:endParaRPr lang="ru-RU" dirty="0"/>
          </a:p>
        </p:txBody>
      </p:sp>
      <p:sp>
        <p:nvSpPr>
          <p:cNvPr id="6" name="Picture Placeholder 5"/>
          <p:cNvSpPr>
            <a:spLocks noGrp="1"/>
          </p:cNvSpPr>
          <p:nvPr>
            <p:ph type="pic" idx="1"/>
          </p:nvPr>
        </p:nvSpPr>
        <p:spPr>
          <a:xfrm>
            <a:off x="365760" y="1600200"/>
            <a:ext cx="8778240" cy="4960144"/>
          </a:xfrm>
        </p:spPr>
      </p:sp>
      <p:pic>
        <p:nvPicPr>
          <p:cNvPr id="7" name="Picture 6" descr="Melanterite.tif"/>
          <p:cNvPicPr/>
          <p:nvPr/>
        </p:nvPicPr>
        <p:blipFill>
          <a:blip r:embed="rId2" cstate="print"/>
          <a:stretch>
            <a:fillRect/>
          </a:stretch>
        </p:blipFill>
        <p:spPr>
          <a:xfrm>
            <a:off x="2514600" y="1600200"/>
            <a:ext cx="4114800" cy="5057775"/>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ka-GE" sz="3000" dirty="0" smtClean="0"/>
              <a:t>კვარც–ბარიტული ძარღვაკი მეორად კვარციტში</a:t>
            </a:r>
            <a:endParaRPr lang="ru-RU" sz="3000" dirty="0"/>
          </a:p>
        </p:txBody>
      </p:sp>
      <p:pic>
        <p:nvPicPr>
          <p:cNvPr id="1026" name="Picture 2" descr="C:\Users\user\Desktop\madneuli\shlifebis suratebi\25_97-01.JPG"/>
          <p:cNvPicPr>
            <a:picLocks noGrp="1" noChangeAspect="1" noChangeArrowheads="1"/>
          </p:cNvPicPr>
          <p:nvPr>
            <p:ph sz="half" idx="1"/>
          </p:nvPr>
        </p:nvPicPr>
        <p:blipFill>
          <a:blip r:embed="rId2" cstate="print"/>
          <a:srcRect/>
          <a:stretch>
            <a:fillRect/>
          </a:stretch>
        </p:blipFill>
        <p:spPr bwMode="auto">
          <a:xfrm>
            <a:off x="533718" y="2570004"/>
            <a:ext cx="3901440" cy="2926080"/>
          </a:xfrm>
          <a:prstGeom prst="rect">
            <a:avLst/>
          </a:prstGeom>
          <a:noFill/>
        </p:spPr>
      </p:pic>
      <p:pic>
        <p:nvPicPr>
          <p:cNvPr id="1027" name="Picture 3" descr="C:\Users\user\Desktop\madneuli\shlifebis suratebi\25_97-02.JPG"/>
          <p:cNvPicPr>
            <a:picLocks noGrp="1" noChangeAspect="1" noChangeArrowheads="1"/>
          </p:cNvPicPr>
          <p:nvPr>
            <p:ph sz="half" idx="2"/>
          </p:nvPr>
        </p:nvPicPr>
        <p:blipFill>
          <a:blip r:embed="rId3" cstate="print"/>
          <a:srcRect/>
          <a:stretch>
            <a:fillRect/>
          </a:stretch>
        </p:blipFill>
        <p:spPr bwMode="auto">
          <a:xfrm>
            <a:off x="4724718" y="2570004"/>
            <a:ext cx="3901440" cy="2926080"/>
          </a:xfrm>
          <a:prstGeom prst="rect">
            <a:avLst/>
          </a:prstGeom>
          <a:noFill/>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2324</TotalTime>
  <Words>729</Words>
  <Application>Microsoft Office PowerPoint</Application>
  <PresentationFormat>On-screen Show (4:3)</PresentationFormat>
  <Paragraphs>42</Paragraphs>
  <Slides>33</Slides>
  <Notes>1</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Metro</vt:lpstr>
      <vt:lpstr>Slide 1</vt:lpstr>
      <vt:lpstr>Slide 2</vt:lpstr>
      <vt:lpstr>Slide 3</vt:lpstr>
      <vt:lpstr>რღვევის ბაგე ტუფებსა და იგნიმბრიტებს შორის კარიერის ჩრდილო–ჩრდილო–დასავლეთ ნაწილში </vt:lpstr>
      <vt:lpstr>მესამე დასტის თხელშრეებრივი წვრილმარცვლოვანი ტუფები და ტუფიტები</vt:lpstr>
      <vt:lpstr>ქვედა სილიციუმით მდიდარი სხეული – ე.წ. “მეორადი კვარციტი”</vt:lpstr>
      <vt:lpstr>მელანტერიტი</vt:lpstr>
      <vt:lpstr>მინერალ მელანტერიტის რენტგენოსტრუქტურული ანალიზის დიაგრამა</vt:lpstr>
      <vt:lpstr>კვარც–ბარიტული ძარღვაკი მეორად კვარციტში</vt:lpstr>
      <vt:lpstr>ბარიტის კრისტალი ძარღვაკში</vt:lpstr>
      <vt:lpstr>Slide 11</vt:lpstr>
      <vt:lpstr>კარიერის სამხრეთი ფრთა</vt:lpstr>
      <vt:lpstr>Slide 13</vt:lpstr>
      <vt:lpstr>საბადოს სამხრეთი ფრთა, ტუფები და ტუფიტები, III საფეხური</vt:lpstr>
      <vt:lpstr>Slide 15</vt:lpstr>
      <vt:lpstr>აკრეციული ლაპილი</vt:lpstr>
      <vt:lpstr>Slide 17</vt:lpstr>
      <vt:lpstr>ვეზიკულარული ტუფები</vt:lpstr>
      <vt:lpstr>Slide 19</vt:lpstr>
      <vt:lpstr>Slide 20</vt:lpstr>
      <vt:lpstr>Slide 21</vt:lpstr>
      <vt:lpstr>Slide 22</vt:lpstr>
      <vt:lpstr>Slide 23</vt:lpstr>
      <vt:lpstr>Slide 24</vt:lpstr>
      <vt:lpstr>ქონდრიტიდების განამარხებული ნაკვალევი </vt:lpstr>
      <vt:lpstr>Slide 26</vt:lpstr>
      <vt:lpstr>Slide 27</vt:lpstr>
      <vt:lpstr>Slide 28</vt:lpstr>
      <vt:lpstr>შედეგების შეჯამება და ძირითადი დასკვნები</vt:lpstr>
      <vt:lpstr>Slide 30</vt:lpstr>
      <vt:lpstr>Slide 31</vt:lpstr>
      <vt:lpstr>Slide 32</vt:lpstr>
      <vt:lpstr>მადლობა ყურადღებისთვის!</vt:lpstr>
    </vt:vector>
  </TitlesOfParts>
  <Company>UGT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Sedimentary Features Related to Cretaceous Host-rock Succession of Madneuli Cu-Au Deposit-Useful Criteria for Stratigraphic Correlations and Basin Analysis</dc:title>
  <dc:creator>GN</dc:creator>
  <cp:lastModifiedBy>user</cp:lastModifiedBy>
  <cp:revision>253</cp:revision>
  <dcterms:created xsi:type="dcterms:W3CDTF">2013-04-08T17:55:53Z</dcterms:created>
  <dcterms:modified xsi:type="dcterms:W3CDTF">2013-07-09T16:02:42Z</dcterms:modified>
</cp:coreProperties>
</file>