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904" r:id="rId1"/>
    <p:sldMasterId id="2147493916" r:id="rId2"/>
    <p:sldMasterId id="2147493918" r:id="rId3"/>
    <p:sldMasterId id="2147493923" r:id="rId4"/>
    <p:sldMasterId id="2147493929" r:id="rId5"/>
    <p:sldMasterId id="2147493934" r:id="rId6"/>
  </p:sldMasterIdLst>
  <p:notesMasterIdLst>
    <p:notesMasterId r:id="rId33"/>
  </p:notesMasterIdLst>
  <p:sldIdLst>
    <p:sldId id="256" r:id="rId7"/>
    <p:sldId id="303" r:id="rId8"/>
    <p:sldId id="313" r:id="rId9"/>
    <p:sldId id="304" r:id="rId10"/>
    <p:sldId id="312" r:id="rId11"/>
    <p:sldId id="305" r:id="rId12"/>
    <p:sldId id="296" r:id="rId13"/>
    <p:sldId id="301" r:id="rId14"/>
    <p:sldId id="297" r:id="rId15"/>
    <p:sldId id="306" r:id="rId16"/>
    <p:sldId id="314" r:id="rId17"/>
    <p:sldId id="308" r:id="rId18"/>
    <p:sldId id="309" r:id="rId19"/>
    <p:sldId id="311" r:id="rId20"/>
    <p:sldId id="307" r:id="rId21"/>
    <p:sldId id="315" r:id="rId22"/>
    <p:sldId id="316" r:id="rId23"/>
    <p:sldId id="317" r:id="rId24"/>
    <p:sldId id="318" r:id="rId25"/>
    <p:sldId id="319" r:id="rId26"/>
    <p:sldId id="320" r:id="rId27"/>
    <p:sldId id="321" r:id="rId28"/>
    <p:sldId id="322" r:id="rId29"/>
    <p:sldId id="323" r:id="rId30"/>
    <p:sldId id="324" r:id="rId31"/>
    <p:sldId id="294" r:id="rId3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9F6"/>
    <a:srgbClr val="FBE9ED"/>
    <a:srgbClr val="B54B4B"/>
    <a:srgbClr val="666699"/>
    <a:srgbClr val="FF9999"/>
    <a:srgbClr val="000000"/>
    <a:srgbClr val="000066"/>
    <a:srgbClr val="A50021"/>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8" autoAdjust="0"/>
    <p:restoredTop sz="92267" autoAdjust="0"/>
  </p:normalViewPr>
  <p:slideViewPr>
    <p:cSldViewPr snapToGrid="0">
      <p:cViewPr varScale="1">
        <p:scale>
          <a:sx n="108" d="100"/>
          <a:sy n="108" d="100"/>
        </p:scale>
        <p:origin x="-1704" y="-90"/>
      </p:cViewPr>
      <p:guideLst>
        <p:guide orient="horz" pos="2160"/>
        <p:guide pos="2880"/>
      </p:guideLst>
    </p:cSldViewPr>
  </p:slideViewPr>
  <p:outlineViewPr>
    <p:cViewPr>
      <p:scale>
        <a:sx n="33" d="100"/>
        <a:sy n="33" d="100"/>
      </p:scale>
      <p:origin x="0" y="729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85E6D60E-EB47-493F-A246-4AAEDD4FB217}" type="datetimeFigureOut">
              <a:rPr lang="ru-RU"/>
              <a:pPr>
                <a:defRPr/>
              </a:pPr>
              <a:t>04.07.2013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83A659EE-5988-48D9-8087-76129C681FF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Arial" charset="0"/>
        <a:cs typeface="Arial" charset="0"/>
      </a:defRPr>
    </a:lvl1pPr>
    <a:lvl2pPr marL="457200" algn="l" rtl="0" fontAlgn="base">
      <a:spcBef>
        <a:spcPct val="30000"/>
      </a:spcBef>
      <a:spcAft>
        <a:spcPct val="0"/>
      </a:spcAft>
      <a:defRPr sz="1200" kern="1200">
        <a:solidFill>
          <a:schemeClr val="tx1"/>
        </a:solidFill>
        <a:latin typeface="+mn-lt"/>
        <a:ea typeface="Arial" charset="0"/>
        <a:cs typeface="Arial" charset="0"/>
      </a:defRPr>
    </a:lvl2pPr>
    <a:lvl3pPr marL="914400" algn="l" rtl="0" fontAlgn="base">
      <a:spcBef>
        <a:spcPct val="30000"/>
      </a:spcBef>
      <a:spcAft>
        <a:spcPct val="0"/>
      </a:spcAft>
      <a:defRPr sz="1200" kern="1200">
        <a:solidFill>
          <a:schemeClr val="tx1"/>
        </a:solidFill>
        <a:latin typeface="+mn-lt"/>
        <a:ea typeface="Arial" charset="0"/>
        <a:cs typeface="Arial" charset="0"/>
      </a:defRPr>
    </a:lvl3pPr>
    <a:lvl4pPr marL="1371600" algn="l" rtl="0" fontAlgn="base">
      <a:spcBef>
        <a:spcPct val="30000"/>
      </a:spcBef>
      <a:spcAft>
        <a:spcPct val="0"/>
      </a:spcAft>
      <a:defRPr sz="1200" kern="1200">
        <a:solidFill>
          <a:schemeClr val="tx1"/>
        </a:solidFill>
        <a:latin typeface="+mn-lt"/>
        <a:ea typeface="Arial" charset="0"/>
        <a:cs typeface="Arial" charset="0"/>
      </a:defRPr>
    </a:lvl4pPr>
    <a:lvl5pPr marL="1828800" algn="l" rtl="0" fontAlgn="base">
      <a:spcBef>
        <a:spcPct val="30000"/>
      </a:spcBef>
      <a:spcAft>
        <a:spcPct val="0"/>
      </a:spcAft>
      <a:defRPr sz="1200" kern="1200">
        <a:solidFill>
          <a:schemeClr val="tx1"/>
        </a:solidFill>
        <a:latin typeface="+mn-lt"/>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раз слайда 1"/>
          <p:cNvSpPr>
            <a:spLocks noGrp="1" noRot="1" noChangeAspect="1"/>
          </p:cNvSpPr>
          <p:nvPr>
            <p:ph type="sldImg"/>
          </p:nvPr>
        </p:nvSpPr>
        <p:spPr bwMode="auto">
          <a:noFill/>
          <a:ln>
            <a:solidFill>
              <a:srgbClr val="000000"/>
            </a:solidFill>
            <a:miter lim="800000"/>
            <a:headEnd/>
            <a:tailEnd/>
          </a:ln>
        </p:spPr>
      </p:sp>
      <p:sp>
        <p:nvSpPr>
          <p:cNvPr id="81922" name="Заметки 2"/>
          <p:cNvSpPr>
            <a:spLocks noGrp="1"/>
          </p:cNvSpPr>
          <p:nvPr>
            <p:ph type="body" idx="1"/>
          </p:nvPr>
        </p:nvSpPr>
        <p:spPr bwMode="auto">
          <a:noFill/>
        </p:spPr>
        <p:txBody>
          <a:bodyPr/>
          <a:lstStyle/>
          <a:p>
            <a:endParaRPr lang="ka-GE" smtClean="0">
              <a:latin typeface="Sylfaen" pitchFamily="18" charset="0"/>
            </a:endParaRPr>
          </a:p>
          <a:p>
            <a:endParaRPr lang="ru-RU" smtClean="0"/>
          </a:p>
        </p:txBody>
      </p:sp>
      <p:sp>
        <p:nvSpPr>
          <p:cNvPr id="819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9C19EE-3FE7-4B49-9302-C03B7C15AB84}" type="slidenum">
              <a:rPr lang="ru-RU" smtClean="0"/>
              <a:pPr/>
              <a:t>26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4EA6C3F-B8F4-4102-97AD-6908EEF8D5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28E53A6-14F0-439F-B291-17FB1AA8A9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68288"/>
            <a:ext cx="2057400" cy="6186487"/>
          </a:xfrm>
        </p:spPr>
        <p:txBody>
          <a:bodyPr vert="eaVert"/>
          <a:lstStyle/>
          <a:p>
            <a:r>
              <a:rPr lang="en-US"/>
              <a:t>Образец заголовка</a:t>
            </a:r>
          </a:p>
        </p:txBody>
      </p:sp>
      <p:sp>
        <p:nvSpPr>
          <p:cNvPr id="3" name="Вертикальный текст 2"/>
          <p:cNvSpPr>
            <a:spLocks noGrp="1"/>
          </p:cNvSpPr>
          <p:nvPr>
            <p:ph type="body" orient="vert" idx="1"/>
          </p:nvPr>
        </p:nvSpPr>
        <p:spPr>
          <a:xfrm>
            <a:off x="457200" y="268288"/>
            <a:ext cx="6019800" cy="6186487"/>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A8E1524F-4586-4C87-8224-D2BCCA52B1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defRPr/>
              </a:pPr>
              <a:endParaRPr 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defRPr/>
                </a:pPr>
                <a:endParaRPr 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defRPr/>
                </a:pPr>
                <a:endParaRPr 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defRPr/>
                </a:pPr>
                <a:endParaRPr 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defRPr/>
                </a:pPr>
                <a:endParaRPr 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defRPr/>
                </a:pPr>
                <a:endParaRPr 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defRPr/>
                </a:pPr>
                <a:endParaRPr 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defRPr/>
                </a:pPr>
                <a:endParaRPr 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defRPr/>
                </a:pPr>
                <a:endParaRPr 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defRPr/>
                </a:pPr>
                <a:endParaRPr 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defRPr/>
                </a:pPr>
                <a:endParaRPr lang="ru-RU" sz="2400">
                  <a:latin typeface="Times New Roman" pitchFamily="18" charset="0"/>
                </a:endParaRPr>
              </a:p>
            </p:txBody>
          </p:sp>
        </p:grpSp>
      </p:grpSp>
      <p:sp>
        <p:nvSpPr>
          <p:cNvPr id="133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33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63D2A778-111F-4314-9AC8-157D3C5A08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Прямая соединительная линия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l" eaLnBrk="0" hangingPunct="0">
              <a:defRPr/>
            </a:pPr>
            <a:endParaRPr lang="en-US"/>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D21FA066-5D3B-49EA-A260-E38773C00A09}" type="slidenum">
              <a:rPr/>
              <a:pPr>
                <a:def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8"/>
          <p:cNvSpPr/>
          <p:nvPr/>
        </p:nvSpPr>
        <p:spPr>
          <a:xfrm flipH="1">
            <a:off x="8153400" y="0"/>
            <a:ext cx="9906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p>
        </p:txBody>
      </p:sp>
      <p:sp>
        <p:nvSpPr>
          <p:cNvPr id="6"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7"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EEC784DE-8A9D-4349-834C-F83ABF149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6" name="Прямоугольник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a:xfrm>
            <a:off x="4246563" y="6557963"/>
            <a:ext cx="2001837" cy="227012"/>
          </a:xfrm>
        </p:spPr>
        <p:txBody>
          <a:bodyPr/>
          <a:lstStyle>
            <a:lvl1pPr>
              <a:defRPr/>
            </a:lvl1pPr>
            <a:extLst/>
          </a:lstStyle>
          <a:p>
            <a:pPr>
              <a:defRPr/>
            </a:pPr>
            <a:endParaRPr lang="en-US"/>
          </a:p>
        </p:txBody>
      </p:sp>
      <p:sp>
        <p:nvSpPr>
          <p:cNvPr id="8" name="Нижний колонтитул 5"/>
          <p:cNvSpPr>
            <a:spLocks noGrp="1"/>
          </p:cNvSpPr>
          <p:nvPr>
            <p:ph type="ftr" sz="quarter" idx="11"/>
          </p:nvPr>
        </p:nvSpPr>
        <p:spPr>
          <a:xfrm>
            <a:off x="457200" y="6557963"/>
            <a:ext cx="3657600" cy="228600"/>
          </a:xfrm>
        </p:spPr>
        <p:txBody>
          <a:bodyPr/>
          <a:lstStyle>
            <a:lvl1pPr>
              <a:defRPr/>
            </a:lvl1pPr>
            <a:extLst/>
          </a:lstStyle>
          <a:p>
            <a:pPr>
              <a:defRPr/>
            </a:pPr>
            <a:endParaRPr lang="en-US"/>
          </a:p>
        </p:txBody>
      </p:sp>
      <p:sp>
        <p:nvSpPr>
          <p:cNvPr id="9" name="Номер слайда 6"/>
          <p:cNvSpPr>
            <a:spLocks noGrp="1"/>
          </p:cNvSpPr>
          <p:nvPr>
            <p:ph type="sldNum" sz="quarter" idx="12"/>
          </p:nvPr>
        </p:nvSpPr>
        <p:spPr>
          <a:xfrm>
            <a:off x="6251575" y="6556375"/>
            <a:ext cx="588963" cy="228600"/>
          </a:xfrm>
        </p:spPr>
        <p:txBody>
          <a:bodyPr/>
          <a:lstStyle>
            <a:lvl1pPr>
              <a:defRPr/>
            </a:lvl1pPr>
            <a:extLst/>
          </a:lstStyle>
          <a:p>
            <a:pPr>
              <a:defRPr/>
            </a:pPr>
            <a:fld id="{AF7B780D-3286-4D52-885C-CFB532A96C9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a:xfrm flipH="1">
            <a:off x="8153400" y="0"/>
            <a:ext cx="9906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endParaRPr lang="en-US"/>
          </a:p>
        </p:txBody>
      </p:sp>
      <p:sp>
        <p:nvSpPr>
          <p:cNvPr id="6" name="Нижний колонтитул 4"/>
          <p:cNvSpPr>
            <a:spLocks noGrp="1"/>
          </p:cNvSpPr>
          <p:nvPr>
            <p:ph type="ftr" sz="quarter" idx="11"/>
          </p:nvPr>
        </p:nvSpPr>
        <p:spPr/>
        <p:txBody>
          <a:bodyPr/>
          <a:lstStyle>
            <a:lvl1pPr>
              <a:defRPr/>
            </a:lvl1pPr>
            <a:extLst/>
          </a:lstStyle>
          <a:p>
            <a:pPr>
              <a:defRPr/>
            </a:pPr>
            <a:endParaRPr lang="en-US"/>
          </a:p>
        </p:txBody>
      </p:sp>
      <p:sp>
        <p:nvSpPr>
          <p:cNvPr id="7" name="Номер слайда 5"/>
          <p:cNvSpPr>
            <a:spLocks noGrp="1"/>
          </p:cNvSpPr>
          <p:nvPr>
            <p:ph type="sldNum" sz="quarter" idx="12"/>
          </p:nvPr>
        </p:nvSpPr>
        <p:spPr/>
        <p:txBody>
          <a:bodyPr/>
          <a:lstStyle>
            <a:lvl1pPr>
              <a:defRPr>
                <a:solidFill>
                  <a:schemeClr val="tx2"/>
                </a:solidFill>
              </a:defRPr>
            </a:lvl1pPr>
            <a:extLst/>
          </a:lstStyle>
          <a:p>
            <a:pPr>
              <a:defRPr/>
            </a:pPr>
            <a:fld id="{FA82BC58-DD68-466C-9D10-80D1A43B170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eaLnBrk="0" hangingPunct="0">
              <a:defRPr/>
            </a:pPr>
            <a:endParaRPr lang="en-US"/>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eaLnBrk="0" hangingPunct="0">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0218172-9720-4B0F-ACF8-BCDB2A27007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eaLnBrk="0" hangingPunct="0">
              <a:defRPr/>
            </a:pPr>
            <a:endParaRPr lang="en-US"/>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eaLnBrk="0" hangingPunct="0">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B43FD85-81C2-492A-A20A-01481B7A366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A12010B-6597-4F06-8BB1-C96946A8AB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B71B2DFE-E27B-4BE4-957F-4DE5F49A399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eaLnBrk="0" hangingPunct="0">
              <a:defRPr/>
            </a:pPr>
            <a:endParaRPr lang="en-US"/>
          </a:p>
        </p:txBody>
      </p:sp>
      <p:sp>
        <p:nvSpPr>
          <p:cNvPr id="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eaLnBrk="0" hangingPunct="0">
              <a:defRPr/>
            </a:pPr>
            <a:endParaRPr lang="en-US"/>
          </a:p>
        </p:txBody>
      </p:sp>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156575" y="6421438"/>
            <a:ext cx="762000" cy="365125"/>
          </a:xfrm>
        </p:spPr>
        <p:txBody>
          <a:bodyPr/>
          <a:lstStyle>
            <a:lvl1pPr>
              <a:defRPr/>
            </a:lvl1pPr>
          </a:lstStyle>
          <a:p>
            <a:pPr>
              <a:defRPr/>
            </a:pPr>
            <a:fld id="{EFD52F6E-2931-48F0-8625-BABFD945A52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B73D62C-BCE7-4CDC-9300-41C11BE4D7A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5"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11"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2"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55C6A772-670B-4D1F-821E-CAB17CE6B32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z="1000"/>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sz="1000"/>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z="1200" smtClean="0"/>
            </a:lvl1pPr>
          </a:lstStyle>
          <a:p>
            <a:pPr>
              <a:defRPr/>
            </a:pPr>
            <a:fld id="{4946B7F1-DDA7-4CE2-9508-A0EA13BD51C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F5F4FAF9-B45D-4340-9DB1-F8E7F1D559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900"/>
            </a:lvl1pPr>
          </a:lstStyle>
          <a:p>
            <a:pPr>
              <a:defRPr/>
            </a:pPr>
            <a:endParaRPr lang="en-US"/>
          </a:p>
        </p:txBody>
      </p:sp>
      <p:sp>
        <p:nvSpPr>
          <p:cNvPr id="6" name="Footer Placeholder 5"/>
          <p:cNvSpPr>
            <a:spLocks noGrp="1"/>
          </p:cNvSpPr>
          <p:nvPr>
            <p:ph type="ftr" sz="quarter" idx="11"/>
          </p:nvPr>
        </p:nvSpPr>
        <p:spPr/>
        <p:txBody>
          <a:bodyPr/>
          <a:lstStyle>
            <a:lvl1pPr>
              <a:defRPr sz="900"/>
            </a:lvl1pPr>
          </a:lstStyle>
          <a:p>
            <a:pPr>
              <a:defRPr/>
            </a:pPr>
            <a:endParaRPr lang="en-US"/>
          </a:p>
        </p:txBody>
      </p:sp>
      <p:sp>
        <p:nvSpPr>
          <p:cNvPr id="7" name="Slide Number Placeholder 6"/>
          <p:cNvSpPr>
            <a:spLocks noGrp="1"/>
          </p:cNvSpPr>
          <p:nvPr>
            <p:ph type="sldNum" sz="quarter" idx="12"/>
          </p:nvPr>
        </p:nvSpPr>
        <p:spPr/>
        <p:txBody>
          <a:bodyPr/>
          <a:lstStyle>
            <a:lvl1pPr algn="ctr">
              <a:defRPr sz="900" smtClean="0"/>
            </a:lvl1pPr>
          </a:lstStyle>
          <a:p>
            <a:pPr>
              <a:defRPr/>
            </a:pPr>
            <a:fld id="{0E9478AE-BE32-46D4-B616-E6F760D1525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p:txBody>
          <a:bodyPr/>
          <a:lstStyle>
            <a:lvl1pPr>
              <a:defRPr/>
            </a:lvl1pPr>
          </a:lstStyle>
          <a:p>
            <a:pPr>
              <a:defRPr/>
            </a:pPr>
            <a:endParaRPr lang="en-US"/>
          </a:p>
        </p:txBody>
      </p:sp>
      <p:sp>
        <p:nvSpPr>
          <p:cNvPr id="18" name="Footer Placeholder 16"/>
          <p:cNvSpPr>
            <a:spLocks noGrp="1"/>
          </p:cNvSpPr>
          <p:nvPr>
            <p:ph type="ftr" sz="quarter" idx="11"/>
          </p:nvPr>
        </p:nvSpPr>
        <p:spPr/>
        <p:txBody>
          <a:bodyPr/>
          <a:lstStyle>
            <a:lvl1pPr>
              <a:defRPr/>
            </a:lvl1pPr>
          </a:lstStyle>
          <a:p>
            <a:pPr>
              <a:defRPr/>
            </a:pPr>
            <a:endParaRPr lang="en-US"/>
          </a:p>
        </p:txBody>
      </p:sp>
      <p:sp>
        <p:nvSpPr>
          <p:cNvPr id="19" name="Slide Number Placeholder 28"/>
          <p:cNvSpPr>
            <a:spLocks noGrp="1"/>
          </p:cNvSpPr>
          <p:nvPr>
            <p:ph type="sldNum" sz="quarter" idx="12"/>
          </p:nvPr>
        </p:nvSpPr>
        <p:spPr/>
        <p:txBody>
          <a:bodyPr/>
          <a:lstStyle>
            <a:lvl1pPr algn="r">
              <a:defRPr sz="1800" smtClean="0">
                <a:solidFill>
                  <a:schemeClr val="bg1"/>
                </a:solidFill>
              </a:defRPr>
            </a:lvl1pPr>
          </a:lstStyle>
          <a:p>
            <a:pPr>
              <a:defRPr/>
            </a:pPr>
            <a:fld id="{D96A04A0-E7F7-49F9-8F67-A1E73818EB8B}" type="slidenum">
              <a:rPr lang="en-US"/>
              <a:pPr>
                <a:defRPr/>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F2E6B55F-BF44-49EB-955C-82539D3709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Содержимое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Содержимое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Дата 4"/>
          <p:cNvSpPr>
            <a:spLocks noGrp="1"/>
          </p:cNvSpPr>
          <p:nvPr>
            <p:ph type="dt" sz="half" idx="10"/>
          </p:nvPr>
        </p:nvSpPr>
        <p:spPr/>
        <p:txBody>
          <a:bodyPr/>
          <a:lstStyle>
            <a:lvl1pPr>
              <a:defRPr/>
            </a:lvl1pPr>
          </a:lstStyle>
          <a:p>
            <a:pPr>
              <a:defRPr/>
            </a:pPr>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54BF6815-C578-49C5-8617-4D7D11F551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7" name="Дата 6"/>
          <p:cNvSpPr>
            <a:spLocks noGrp="1"/>
          </p:cNvSpPr>
          <p:nvPr>
            <p:ph type="dt" sz="half" idx="10"/>
          </p:nvPr>
        </p:nvSpPr>
        <p:spPr/>
        <p:txBody>
          <a:bodyPr/>
          <a:lstStyle>
            <a:lvl1pPr>
              <a:defRPr/>
            </a:lvl1pPr>
          </a:lstStyle>
          <a:p>
            <a:pPr>
              <a:defRPr/>
            </a:pPr>
            <a:endParaRPr lang="en-US"/>
          </a:p>
        </p:txBody>
      </p:sp>
      <p:sp>
        <p:nvSpPr>
          <p:cNvPr id="8" name="Нижний колонтитул 7"/>
          <p:cNvSpPr>
            <a:spLocks noGrp="1"/>
          </p:cNvSpPr>
          <p:nvPr>
            <p:ph type="ftr" sz="quarter" idx="11"/>
          </p:nvPr>
        </p:nvSpPr>
        <p:spPr/>
        <p:txBody>
          <a:bodyPr/>
          <a:lstStyle>
            <a:lvl1pPr>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23732ED2-C001-4A84-AC8B-A6F2ACBF7C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Дата 2"/>
          <p:cNvSpPr>
            <a:spLocks noGrp="1"/>
          </p:cNvSpPr>
          <p:nvPr>
            <p:ph type="dt" sz="half" idx="10"/>
          </p:nvPr>
        </p:nvSpPr>
        <p:spPr/>
        <p:txBody>
          <a:bodyPr/>
          <a:lstStyle>
            <a:lvl1pPr>
              <a:defRPr/>
            </a:lvl1pPr>
          </a:lstStyle>
          <a:p>
            <a:pPr>
              <a:defRPr/>
            </a:pPr>
            <a:endParaRPr lang="en-US"/>
          </a:p>
        </p:txBody>
      </p:sp>
      <p:sp>
        <p:nvSpPr>
          <p:cNvPr id="4" name="Нижний колонтитул 3"/>
          <p:cNvSpPr>
            <a:spLocks noGrp="1"/>
          </p:cNvSpPr>
          <p:nvPr>
            <p:ph type="ftr" sz="quarter" idx="11"/>
          </p:nvPr>
        </p:nvSpPr>
        <p:spPr/>
        <p:txBody>
          <a:bodyPr/>
          <a:lstStyle>
            <a:lvl1pPr>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07761EDF-BB23-44D7-B032-136808FA5C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E2F1F778-B163-4943-9C07-8E8F902F2C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pPr>
              <a:defRPr/>
            </a:pPr>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2037B352-3922-4510-8D7E-77CC33D02B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pPr>
              <a:defRPr/>
            </a:pPr>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BC850046-D5D5-48EB-892D-B043929386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Образец заголовка</a:t>
            </a:r>
          </a:p>
        </p:txBody>
      </p:sp>
      <p:sp>
        <p:nvSpPr>
          <p:cNvPr id="171014"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 name="Date Placeholder 3"/>
          <p:cNvSpPr>
            <a:spLocks noGrp="1"/>
          </p:cNvSpPr>
          <p:nvPr>
            <p:ph type="dt" sz="half" idx="2"/>
          </p:nvPr>
        </p:nvSpPr>
        <p:spPr>
          <a:xfrm>
            <a:off x="4791075" y="6480175"/>
            <a:ext cx="2133600" cy="301625"/>
          </a:xfrm>
          <a:prstGeom prst="rect">
            <a:avLst/>
          </a:prstGeom>
        </p:spPr>
        <p:txBody>
          <a:bodyPr vert="horz" anchor="b"/>
          <a:lstStyle>
            <a:lvl1pPr algn="l">
              <a:defRPr sz="1000"/>
            </a:lvl1pPr>
          </a:lstStyle>
          <a:p>
            <a:pPr>
              <a:defRPr/>
            </a:pPr>
            <a:endParaRPr lang="en-US"/>
          </a:p>
        </p:txBody>
      </p:sp>
      <p:sp>
        <p:nvSpPr>
          <p:cNvPr id="12" name="Footer Placeholder 4"/>
          <p:cNvSpPr>
            <a:spLocks noGrp="1"/>
          </p:cNvSpPr>
          <p:nvPr>
            <p:ph type="ftr" sz="quarter" idx="3"/>
          </p:nvPr>
        </p:nvSpPr>
        <p:spPr>
          <a:xfrm>
            <a:off x="457200" y="6481763"/>
            <a:ext cx="4259263" cy="300037"/>
          </a:xfrm>
          <a:prstGeom prst="rect">
            <a:avLst/>
          </a:prstGeom>
        </p:spPr>
        <p:txBody>
          <a:bodyPr vert="horz" anchor="b"/>
          <a:lstStyle>
            <a:lvl1pPr algn="r">
              <a:defRPr sz="1000"/>
            </a:lvl1pPr>
          </a:lstStyle>
          <a:p>
            <a:pPr>
              <a:defRPr/>
            </a:pPr>
            <a:endParaRPr lang="en-US"/>
          </a:p>
        </p:txBody>
      </p:sp>
      <p:sp>
        <p:nvSpPr>
          <p:cNvPr id="15" name="Slide Number Placeholder 5"/>
          <p:cNvSpPr>
            <a:spLocks noGrp="1"/>
          </p:cNvSpPr>
          <p:nvPr>
            <p:ph type="sldNum" sz="quarter" idx="4"/>
          </p:nvPr>
        </p:nvSpPr>
        <p:spPr>
          <a:xfrm>
            <a:off x="7589838" y="6481763"/>
            <a:ext cx="503237" cy="301625"/>
          </a:xfrm>
          <a:prstGeom prst="rect">
            <a:avLst/>
          </a:prstGeom>
        </p:spPr>
        <p:txBody>
          <a:bodyPr vert="horz" anchor="b"/>
          <a:lstStyle>
            <a:lvl1pPr>
              <a:defRPr sz="1200"/>
            </a:lvl1pPr>
          </a:lstStyle>
          <a:p>
            <a:pPr>
              <a:defRPr/>
            </a:pPr>
            <a:fld id="{2B10F131-C7A6-415D-98B5-0B767765A4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905" r:id="rId1"/>
    <p:sldLayoutId id="2147493906" r:id="rId2"/>
    <p:sldLayoutId id="2147493907" r:id="rId3"/>
    <p:sldLayoutId id="2147493908" r:id="rId4"/>
    <p:sldLayoutId id="2147493909" r:id="rId5"/>
    <p:sldLayoutId id="2147493910" r:id="rId6"/>
    <p:sldLayoutId id="2147493911" r:id="rId7"/>
    <p:sldLayoutId id="2147493912" r:id="rId8"/>
    <p:sldLayoutId id="2147493913" r:id="rId9"/>
    <p:sldLayoutId id="2147493914" r:id="rId10"/>
    <p:sldLayoutId id="2147493915" r:id="rId11"/>
  </p:sldLayoutIdLst>
  <p:hf hdr="0" ftr="0" dt="0"/>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4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 name="Rectangle 16"/>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2" name="Rectangle 1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 name="Rectangle 18"/>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BA762BAB-034A-44C0-8D7B-BAE5FD1A56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17" r:id="rId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87046"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Дата 3"/>
          <p:cNvSpPr>
            <a:spLocks noGrp="1"/>
          </p:cNvSpPr>
          <p:nvPr>
            <p:ph type="dt" sz="half" idx="2"/>
          </p:nvPr>
        </p:nvSpPr>
        <p:spPr>
          <a:xfrm>
            <a:off x="4243388" y="6557963"/>
            <a:ext cx="2001837" cy="227012"/>
          </a:xfrm>
          <a:prstGeom prst="rect">
            <a:avLst/>
          </a:prstGeom>
        </p:spPr>
        <p:txBody>
          <a:bodyPr vert="horz" tIns="0" bIns="0" anchor="b"/>
          <a:lstStyle>
            <a:lvl1pPr algn="l">
              <a:defRPr sz="1000">
                <a:solidFill>
                  <a:schemeClr val="tx2"/>
                </a:solidFill>
              </a:defRPr>
            </a:lvl1pPr>
            <a:extLst/>
          </a:lstStyle>
          <a:p>
            <a:pPr>
              <a:defRPr/>
            </a:pPr>
            <a:endParaRPr lang="en-US"/>
          </a:p>
        </p:txBody>
      </p:sp>
      <p:sp>
        <p:nvSpPr>
          <p:cNvPr id="10" name="Нижний колонтитул 4"/>
          <p:cNvSpPr>
            <a:spLocks noGrp="1"/>
          </p:cNvSpPr>
          <p:nvPr>
            <p:ph type="ftr" sz="quarter" idx="3"/>
          </p:nvPr>
        </p:nvSpPr>
        <p:spPr>
          <a:xfrm>
            <a:off x="457200" y="6556375"/>
            <a:ext cx="3657600" cy="228600"/>
          </a:xfrm>
          <a:prstGeom prst="rect">
            <a:avLst/>
          </a:prstGeom>
        </p:spPr>
        <p:txBody>
          <a:bodyPr vert="horz" tIns="0" bIns="0" anchor="b"/>
          <a:lstStyle>
            <a:lvl1pPr algn="r">
              <a:defRPr sz="1000">
                <a:solidFill>
                  <a:schemeClr val="tx2"/>
                </a:solidFill>
              </a:defRPr>
            </a:lvl1pPr>
            <a:extLst/>
          </a:lstStyle>
          <a:p>
            <a:pPr>
              <a:defRPr/>
            </a:pPr>
            <a:endParaRPr lang="en-US"/>
          </a:p>
        </p:txBody>
      </p:sp>
      <p:sp>
        <p:nvSpPr>
          <p:cNvPr id="11" name="Номер слайда 5"/>
          <p:cNvSpPr>
            <a:spLocks noGrp="1"/>
          </p:cNvSpPr>
          <p:nvPr>
            <p:ph type="sldNum" sz="quarter" idx="4"/>
          </p:nvPr>
        </p:nvSpPr>
        <p:spPr>
          <a:xfrm>
            <a:off x="6254750" y="6553200"/>
            <a:ext cx="587375" cy="228600"/>
          </a:xfrm>
          <a:prstGeom prst="rect">
            <a:avLst/>
          </a:prstGeom>
        </p:spPr>
        <p:txBody>
          <a:bodyPr vert="horz" lIns="0" tIns="0" rIns="0" bIns="0" anchor="b"/>
          <a:lstStyle>
            <a:lvl1pPr algn="r">
              <a:defRPr sz="1100">
                <a:solidFill>
                  <a:schemeClr val="tx2"/>
                </a:solidFill>
              </a:defRPr>
            </a:lvl1pPr>
            <a:extLst/>
          </a:lstStyle>
          <a:p>
            <a:pPr>
              <a:defRPr/>
            </a:pPr>
            <a:fld id="{8B265013-766E-4D43-9BFE-F237A9C309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19" r:id="rId1"/>
    <p:sldLayoutId id="2147493920" r:id="rId2"/>
    <p:sldLayoutId id="2147493921" r:id="rId3"/>
    <p:sldLayoutId id="2147493922" r:id="rId4"/>
  </p:sldLayoutIdLst>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216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9216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457200" y="6421438"/>
            <a:ext cx="2133600" cy="365125"/>
          </a:xfrm>
          <a:prstGeom prst="rect">
            <a:avLst/>
          </a:prstGeom>
        </p:spPr>
        <p:txBody>
          <a:bodyPr vert="horz" bIns="0" anchor="b"/>
          <a:lstStyle>
            <a:lvl1pPr algn="l">
              <a:defRPr sz="1000">
                <a:solidFill>
                  <a:schemeClr val="tx2">
                    <a:shade val="50000"/>
                  </a:schemeClr>
                </a:solidFill>
              </a:defRPr>
            </a:lvl1pPr>
          </a:lstStyle>
          <a:p>
            <a:pPr>
              <a:defRPr/>
            </a:pPr>
            <a:endParaRPr lang="en-US"/>
          </a:p>
        </p:txBody>
      </p:sp>
      <p:sp>
        <p:nvSpPr>
          <p:cNvPr id="13" name="Footer Placeholder 5"/>
          <p:cNvSpPr>
            <a:spLocks noGrp="1"/>
          </p:cNvSpPr>
          <p:nvPr>
            <p:ph type="ftr" sz="quarter" idx="3"/>
          </p:nvPr>
        </p:nvSpPr>
        <p:spPr>
          <a:xfrm>
            <a:off x="3124200" y="6421438"/>
            <a:ext cx="2895600" cy="365125"/>
          </a:xfrm>
          <a:prstGeom prst="rect">
            <a:avLst/>
          </a:prstGeom>
        </p:spPr>
        <p:txBody>
          <a:bodyPr vert="horz" lIns="0" rIns="0" bIns="0" anchor="b"/>
          <a:lstStyle>
            <a:lvl1pPr>
              <a:defRPr sz="1000">
                <a:solidFill>
                  <a:schemeClr val="tx2">
                    <a:shade val="50000"/>
                  </a:schemeClr>
                </a:solidFill>
              </a:defRPr>
            </a:lvl1pPr>
          </a:lstStyle>
          <a:p>
            <a:pPr>
              <a:defRPr/>
            </a:pPr>
            <a:endParaRPr lang="en-US"/>
          </a:p>
        </p:txBody>
      </p:sp>
      <p:sp>
        <p:nvSpPr>
          <p:cNvPr id="14" name="Slide Number Placeholder 6"/>
          <p:cNvSpPr>
            <a:spLocks noGrp="1"/>
          </p:cNvSpPr>
          <p:nvPr>
            <p:ph type="sldNum" sz="quarter" idx="4"/>
          </p:nvPr>
        </p:nvSpPr>
        <p:spPr>
          <a:xfrm>
            <a:off x="8153400" y="6421438"/>
            <a:ext cx="762000" cy="365125"/>
          </a:xfrm>
          <a:prstGeom prst="rect">
            <a:avLst/>
          </a:prstGeom>
        </p:spPr>
        <p:txBody>
          <a:bodyPr vert="horz" lIns="0" tIns="0" rIns="0" bIns="0" anchor="b"/>
          <a:lstStyle>
            <a:lvl1pPr algn="r">
              <a:defRPr sz="1000">
                <a:solidFill>
                  <a:schemeClr val="tx2">
                    <a:shade val="50000"/>
                  </a:schemeClr>
                </a:solidFill>
              </a:defRPr>
            </a:lvl1pPr>
          </a:lstStyle>
          <a:p>
            <a:pPr>
              <a:defRPr/>
            </a:pPr>
            <a:fld id="{4F1B935F-70CC-466C-9303-3312B8BA3B0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93924" r:id="rId1"/>
    <p:sldLayoutId id="2147493925" r:id="rId2"/>
    <p:sldLayoutId id="2147493926" r:id="rId3"/>
    <p:sldLayoutId id="2147493927" r:id="rId4"/>
    <p:sldLayoutId id="2147493928" r:id="rId5"/>
  </p:sldLayoutIdLst>
  <p:hf hdr="0" ftr="0" dt="0"/>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A5AB81"/>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D8B25C"/>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99331"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4"/>
          <p:cNvSpPr>
            <a:spLocks noGrp="1"/>
          </p:cNvSpPr>
          <p:nvPr>
            <p:ph type="dt" sz="half" idx="2"/>
          </p:nvPr>
        </p:nvSpPr>
        <p:spPr>
          <a:xfrm>
            <a:off x="6108700" y="6556375"/>
            <a:ext cx="2101850" cy="301625"/>
          </a:xfrm>
          <a:prstGeom prst="rect">
            <a:avLst/>
          </a:prstGeom>
        </p:spPr>
        <p:txBody>
          <a:bodyPr vert="horz" anchor="b"/>
          <a:lstStyle>
            <a:lvl1pPr algn="l">
              <a:defRPr sz="900"/>
            </a:lvl1pPr>
          </a:lstStyle>
          <a:p>
            <a:pPr>
              <a:defRPr/>
            </a:pPr>
            <a:endParaRPr lang="en-US"/>
          </a:p>
        </p:txBody>
      </p:sp>
      <p:sp>
        <p:nvSpPr>
          <p:cNvPr id="12" name="Footer Placeholder 5"/>
          <p:cNvSpPr>
            <a:spLocks noGrp="1"/>
          </p:cNvSpPr>
          <p:nvPr>
            <p:ph type="ftr" sz="quarter" idx="3"/>
          </p:nvPr>
        </p:nvSpPr>
        <p:spPr>
          <a:xfrm>
            <a:off x="1169988" y="6557963"/>
            <a:ext cx="4948237" cy="301625"/>
          </a:xfrm>
          <a:prstGeom prst="rect">
            <a:avLst/>
          </a:prstGeom>
        </p:spPr>
        <p:txBody>
          <a:bodyPr vert="horz" anchor="b"/>
          <a:lstStyle>
            <a:lvl1pPr algn="r">
              <a:defRPr sz="900"/>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anchor="b"/>
          <a:lstStyle>
            <a:lvl1pPr algn="ctr">
              <a:defRPr sz="900" smtClean="0"/>
            </a:lvl1pPr>
          </a:lstStyle>
          <a:p>
            <a:pPr>
              <a:defRPr/>
            </a:pPr>
            <a:fld id="{7D54C09A-8CA8-49FC-A6B2-73ACD571C7D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93930" r:id="rId1"/>
    <p:sldLayoutId id="2147493931" r:id="rId2"/>
    <p:sldLayoutId id="2147493932" r:id="rId3"/>
    <p:sldLayoutId id="2147493933" r:id="rId4"/>
  </p:sldLayoutIdLst>
  <p:hf hdr="0" ftr="0" dt="0"/>
  <p:txStyles>
    <p:titleStyle>
      <a:lvl1pPr marL="484188" indent="-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65"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66"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 name="Date Placeholder 27"/>
          <p:cNvSpPr>
            <a:spLocks noGrp="1"/>
          </p:cNvSpPr>
          <p:nvPr>
            <p:ph type="dt" sz="half" idx="2"/>
          </p:nvPr>
        </p:nvSpPr>
        <p:spPr>
          <a:xfrm>
            <a:off x="6705600" y="4206875"/>
            <a:ext cx="960438" cy="457200"/>
          </a:xfrm>
          <a:prstGeom prst="rect">
            <a:avLst/>
          </a:prstGeom>
        </p:spPr>
        <p:txBody>
          <a:bodyPr vert="horz"/>
          <a:lstStyle>
            <a:lvl1pPr algn="l">
              <a:defRPr sz="800">
                <a:solidFill>
                  <a:schemeClr val="accent2"/>
                </a:solidFill>
              </a:defRPr>
            </a:lvl1pPr>
          </a:lstStyle>
          <a:p>
            <a:pPr>
              <a:defRPr/>
            </a:pPr>
            <a:endParaRPr lang="en-US"/>
          </a:p>
        </p:txBody>
      </p:sp>
      <p:sp>
        <p:nvSpPr>
          <p:cNvPr id="47" name="Footer Placeholder 16"/>
          <p:cNvSpPr>
            <a:spLocks noGrp="1"/>
          </p:cNvSpPr>
          <p:nvPr>
            <p:ph type="ftr" sz="quarter" idx="3"/>
          </p:nvPr>
        </p:nvSpPr>
        <p:spPr>
          <a:xfrm>
            <a:off x="5410200" y="4205288"/>
            <a:ext cx="1295400" cy="457200"/>
          </a:xfrm>
          <a:prstGeom prst="rect">
            <a:avLst/>
          </a:prstGeom>
        </p:spPr>
        <p:txBody>
          <a:bodyPr vert="horz"/>
          <a:lstStyle>
            <a:lvl1pPr algn="r">
              <a:defRPr sz="800">
                <a:solidFill>
                  <a:schemeClr val="accent2"/>
                </a:solidFill>
              </a:defRPr>
            </a:lvl1pPr>
          </a:lstStyle>
          <a:p>
            <a:pPr>
              <a:defRPr/>
            </a:pPr>
            <a:endParaRPr lang="en-US"/>
          </a:p>
        </p:txBody>
      </p:sp>
      <p:sp>
        <p:nvSpPr>
          <p:cNvPr id="48" name="Slide Number Placeholder 28"/>
          <p:cNvSpPr>
            <a:spLocks noGrp="1"/>
          </p:cNvSpPr>
          <p:nvPr>
            <p:ph type="sldNum" sz="quarter" idx="4"/>
          </p:nvPr>
        </p:nvSpPr>
        <p:spPr>
          <a:xfrm>
            <a:off x="8320088" y="1588"/>
            <a:ext cx="747712" cy="365125"/>
          </a:xfrm>
          <a:prstGeom prst="rect">
            <a:avLst/>
          </a:prstGeom>
        </p:spPr>
        <p:txBody>
          <a:bodyPr vert="horz" anchor="b"/>
          <a:lstStyle>
            <a:lvl1pPr algn="r">
              <a:defRPr sz="1800" smtClean="0">
                <a:solidFill>
                  <a:schemeClr val="bg1"/>
                </a:solidFill>
              </a:defRPr>
            </a:lvl1pPr>
          </a:lstStyle>
          <a:p>
            <a:pPr>
              <a:defRPr/>
            </a:pPr>
            <a:fld id="{D5503C56-AFF2-47A1-8484-B586DD21D5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35" r:id="rId1"/>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subTitle" idx="1"/>
          </p:nvPr>
        </p:nvSpPr>
        <p:spPr>
          <a:xfrm>
            <a:off x="4057650" y="4645025"/>
            <a:ext cx="4540250" cy="1997075"/>
          </a:xfrm>
        </p:spPr>
        <p:txBody>
          <a:bodyPr/>
          <a:lstStyle/>
          <a:p>
            <a:pPr algn="ctr" eaLnBrk="1" hangingPunct="1">
              <a:lnSpc>
                <a:spcPct val="90000"/>
              </a:lnSpc>
            </a:pPr>
            <a:endParaRPr lang="ka-GE" sz="1600" b="1" i="1" smtClean="0">
              <a:solidFill>
                <a:schemeClr val="bg2"/>
              </a:solidFill>
              <a:latin typeface="AcadNusx" pitchFamily="2" charset="0"/>
            </a:endParaRPr>
          </a:p>
          <a:p>
            <a:pPr algn="ctr" eaLnBrk="1" hangingPunct="1">
              <a:lnSpc>
                <a:spcPct val="90000"/>
              </a:lnSpc>
            </a:pPr>
            <a:r>
              <a:rPr lang="ka-GE" sz="1600" b="1" i="1" smtClean="0">
                <a:solidFill>
                  <a:schemeClr val="bg2"/>
                </a:solidFill>
                <a:latin typeface="AcadNusx" pitchFamily="2" charset="0"/>
              </a:rPr>
              <a:t>ხელმძღვანელი: გეოგრაფიის დოქტორი</a:t>
            </a:r>
          </a:p>
          <a:p>
            <a:pPr algn="ctr" eaLnBrk="1" hangingPunct="1">
              <a:lnSpc>
                <a:spcPct val="90000"/>
              </a:lnSpc>
            </a:pPr>
            <a:r>
              <a:rPr lang="ka-GE" sz="1600" b="1" i="1" smtClean="0">
                <a:solidFill>
                  <a:schemeClr val="bg2"/>
                </a:solidFill>
                <a:latin typeface="AcadNusx" pitchFamily="2" charset="0"/>
              </a:rPr>
              <a:t>             ცეცილია დონაძე</a:t>
            </a:r>
          </a:p>
          <a:p>
            <a:pPr algn="ctr" eaLnBrk="1" hangingPunct="1">
              <a:lnSpc>
                <a:spcPct val="90000"/>
              </a:lnSpc>
            </a:pPr>
            <a:endParaRPr lang="ka-GE" sz="1600" b="1" i="1" smtClean="0">
              <a:solidFill>
                <a:schemeClr val="bg2"/>
              </a:solidFill>
              <a:latin typeface="AcadNusx" pitchFamily="2" charset="0"/>
            </a:endParaRPr>
          </a:p>
          <a:p>
            <a:pPr algn="ctr" eaLnBrk="1" hangingPunct="1">
              <a:lnSpc>
                <a:spcPct val="90000"/>
              </a:lnSpc>
            </a:pPr>
            <a:endParaRPr lang="ka-GE" sz="1600" b="1" i="1" smtClean="0">
              <a:solidFill>
                <a:schemeClr val="bg2"/>
              </a:solidFill>
              <a:latin typeface="AcadNusx" pitchFamily="2" charset="0"/>
            </a:endParaRPr>
          </a:p>
          <a:p>
            <a:pPr algn="ctr" eaLnBrk="1" hangingPunct="1">
              <a:lnSpc>
                <a:spcPct val="90000"/>
              </a:lnSpc>
            </a:pPr>
            <a:r>
              <a:rPr lang="ka-GE" sz="1600" b="1" i="1" smtClean="0">
                <a:solidFill>
                  <a:schemeClr val="bg2"/>
                </a:solidFill>
                <a:latin typeface="AcadNusx" pitchFamily="2" charset="0"/>
              </a:rPr>
              <a:t>სალომე ტაბატაძე</a:t>
            </a:r>
          </a:p>
        </p:txBody>
      </p:sp>
      <p:sp>
        <p:nvSpPr>
          <p:cNvPr id="63490" name="Заголовок 4"/>
          <p:cNvSpPr>
            <a:spLocks noGrp="1"/>
          </p:cNvSpPr>
          <p:nvPr>
            <p:ph type="ctrTitle"/>
          </p:nvPr>
        </p:nvSpPr>
        <p:spPr/>
        <p:txBody>
          <a:bodyPr/>
          <a:lstStyle/>
          <a:p>
            <a:r>
              <a:rPr lang="en-US" sz="2800" smtClean="0">
                <a:latin typeface="Arial" charset="0"/>
              </a:rPr>
              <a:t/>
            </a:r>
            <a:br>
              <a:rPr lang="en-US" sz="2800" smtClean="0">
                <a:latin typeface="Arial" charset="0"/>
              </a:rPr>
            </a:br>
            <a:r>
              <a:rPr lang="ka-GE" sz="2800" smtClean="0">
                <a:latin typeface="Arial" charset="0"/>
              </a:rPr>
              <a:t> მდინარე რიონის აუზის გეოდინამიკური პროცესები რაჭის ფარგლებში </a:t>
            </a:r>
            <a:endParaRPr lang="ru-RU" sz="2800" smtClean="0">
              <a:latin typeface="Arial"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457200" y="320674"/>
            <a:ext cx="7239000" cy="1493135"/>
          </a:xfrm>
        </p:spPr>
        <p:txBody>
          <a:bodyPr lIns="45720" tIns="0" rIns="45720" bIns="0" anchor="b">
            <a:normAutofit fontScale="90000"/>
          </a:bodyPr>
          <a:lstStyle/>
          <a:p>
            <a:pPr marL="0" indent="0" eaLnBrk="0" hangingPunct="0">
              <a:defRPr/>
            </a:pPr>
            <a:r>
              <a:rPr lang="ka-GE"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ტერიტორიის ფორმათა ჩამოყალიბებაში ძირითადად მონაწილეობას იღებს შემდეგი პროცესები:</a:t>
            </a:r>
            <a:endParaRPr lang="ru-RU"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72706" name="Текст 8"/>
          <p:cNvSpPr>
            <a:spLocks noGrp="1"/>
          </p:cNvSpPr>
          <p:nvPr>
            <p:ph idx="4294967295"/>
          </p:nvPr>
        </p:nvSpPr>
        <p:spPr>
          <a:xfrm>
            <a:off x="330200" y="1393825"/>
            <a:ext cx="7689850" cy="5062538"/>
          </a:xfrm>
        </p:spPr>
        <p:txBody>
          <a:bodyPr/>
          <a:lstStyle/>
          <a:p>
            <a:pPr>
              <a:buFont typeface="Wingdings 2" pitchFamily="18" charset="2"/>
              <a:buNone/>
            </a:pPr>
            <a:r>
              <a:rPr lang="ka-GE" sz="2800"/>
              <a:t>                               </a:t>
            </a:r>
            <a:endParaRPr lang="ru-RU" sz="2800"/>
          </a:p>
          <a:p>
            <a:r>
              <a:rPr lang="ka-GE" sz="2800"/>
              <a:t>გამოფიტვა</a:t>
            </a:r>
          </a:p>
          <a:p>
            <a:r>
              <a:rPr lang="ka-GE" sz="2800"/>
              <a:t>თოვლის ზვავები</a:t>
            </a:r>
          </a:p>
          <a:p>
            <a:r>
              <a:rPr lang="ka-GE" sz="2800"/>
              <a:t>კლდეზვავები</a:t>
            </a:r>
          </a:p>
          <a:p>
            <a:r>
              <a:rPr lang="ka-GE" sz="2800"/>
              <a:t>კარსტი</a:t>
            </a:r>
          </a:p>
          <a:p>
            <a:r>
              <a:rPr lang="ka-GE" sz="2800"/>
              <a:t>მოსწორებული ზედაპირები</a:t>
            </a:r>
          </a:p>
          <a:p>
            <a:r>
              <a:rPr lang="ka-GE" sz="2800"/>
              <a:t>ეროზია</a:t>
            </a:r>
          </a:p>
          <a:p>
            <a:r>
              <a:rPr lang="ka-GE" sz="2800"/>
              <a:t>ეგზარაცია და თანამედროვე მყინვარები</a:t>
            </a:r>
          </a:p>
          <a:p>
            <a:r>
              <a:rPr lang="ka-GE" sz="2800"/>
              <a:t>მეწყერები</a:t>
            </a:r>
          </a:p>
          <a:p>
            <a:r>
              <a:rPr lang="ka-GE" sz="2800"/>
              <a:t>ღვარცოფები</a:t>
            </a:r>
            <a:endParaRPr lang="ru-RU" sz="2800"/>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bwMode="auto"/>
        <p:txBody>
          <a:bodyPr/>
          <a:lstStyle/>
          <a:p>
            <a:r>
              <a:rPr lang="ka-GE" sz="1900"/>
              <a:t>გამოფიტვა ინტენსიურად მიმდონარეობს შოდა-კედელას ქედზე. შედარებით სუსტად მდ.რონის რაჭის დეპრესიის ფარგლებში.</a:t>
            </a:r>
            <a:br>
              <a:rPr lang="ka-GE" sz="1900"/>
            </a:br>
            <a:r>
              <a:rPr lang="ka-GE" sz="1900"/>
              <a:t>გამოფიტვის აგენტების მოქმედების შედეგად გვხვდება:</a:t>
            </a:r>
            <a:endParaRPr lang="en-US" sz="1900"/>
          </a:p>
        </p:txBody>
      </p:sp>
      <p:sp>
        <p:nvSpPr>
          <p:cNvPr id="73730" name="Content Placeholder 2"/>
          <p:cNvSpPr>
            <a:spLocks noGrp="1"/>
          </p:cNvSpPr>
          <p:nvPr>
            <p:ph idx="4294967295"/>
          </p:nvPr>
        </p:nvSpPr>
        <p:spPr/>
        <p:txBody>
          <a:bodyPr/>
          <a:lstStyle/>
          <a:p>
            <a:r>
              <a:rPr lang="ka-GE"/>
              <a:t>წვეტიან-დაკბილული თხემები და კლდოვანი რელიეფი</a:t>
            </a:r>
          </a:p>
          <a:p>
            <a:r>
              <a:rPr lang="ka-GE"/>
              <a:t>მცირე სიდიდის უარყოფითი ფორმები</a:t>
            </a:r>
          </a:p>
          <a:p>
            <a:r>
              <a:rPr lang="ka-GE"/>
              <a:t>კარული ფორმები</a:t>
            </a:r>
          </a:p>
          <a:p>
            <a:r>
              <a:rPr lang="ka-GE"/>
              <a:t>მცვივანა კონუსები, ქვაყრილები და ელუვიური ნაფენები</a:t>
            </a:r>
            <a:endParaRPr lang="en-US"/>
          </a:p>
        </p:txBody>
      </p:sp>
      <p:sp>
        <p:nvSpPr>
          <p:cNvPr id="73731" name="Slide Number Placeholder 3"/>
          <p:cNvSpPr>
            <a:spLocks noGrp="1"/>
          </p:cNvSpPr>
          <p:nvPr>
            <p:ph type="sldNum" sz="quarter" idx="12"/>
          </p:nvPr>
        </p:nvSpPr>
        <p:spPr bwMode="auto">
          <a:xfrm>
            <a:off x="6553200" y="6248400"/>
            <a:ext cx="2133600" cy="457200"/>
          </a:xfrm>
          <a:noFill/>
          <a:ln>
            <a:miter lim="800000"/>
            <a:headEnd/>
            <a:tailEnd/>
          </a:ln>
        </p:spPr>
        <p:txBody>
          <a:bodyPr wrap="square" lIns="91440" tIns="45720" rIns="91440" bIns="45720" numCol="1" anchorCtr="0" compatLnSpc="1">
            <a:prstTxWarp prst="textNoShape">
              <a:avLst/>
            </a:prstTxWarp>
          </a:bodyPr>
          <a:lstStyle/>
          <a:p>
            <a:pPr algn="r"/>
            <a:fld id="{7D0570F4-791F-4512-8E72-12BBC12972B1}" type="slidenum">
              <a:rPr lang="en-US">
                <a:latin typeface="Arial Black" pitchFamily="34" charset="0"/>
              </a:rPr>
              <a:pPr algn="r"/>
              <a:t>11</a:t>
            </a:fld>
            <a:endParaRPr lang="en-US">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Номер слайда 3"/>
          <p:cNvSpPr>
            <a:spLocks noGrp="1"/>
          </p:cNvSpPr>
          <p:nvPr>
            <p:ph type="sldNum" sz="quarter" idx="12"/>
          </p:nvPr>
        </p:nvSpPr>
        <p:spPr bwMode="auto">
          <a:xfrm>
            <a:off x="6251575" y="6556375"/>
            <a:ext cx="588963" cy="228600"/>
          </a:xfrm>
          <a:noFill/>
          <a:ln>
            <a:miter lim="800000"/>
            <a:headEnd/>
            <a:tailEnd/>
          </a:ln>
        </p:spPr>
        <p:txBody>
          <a:bodyPr wrap="square" lIns="0" tIns="0" rIns="0" bIns="0" numCol="1" anchorCtr="0" compatLnSpc="1">
            <a:prstTxWarp prst="textNoShape">
              <a:avLst/>
            </a:prstTxWarp>
          </a:bodyPr>
          <a:lstStyle/>
          <a:p>
            <a:pPr algn="r"/>
            <a:fld id="{BA5BBE2A-D200-4D2B-AC4A-65CDD682602B}" type="slidenum">
              <a:rPr lang="en-US" sz="1100">
                <a:solidFill>
                  <a:schemeClr val="tx2"/>
                </a:solidFill>
              </a:rPr>
              <a:pPr algn="r"/>
              <a:t>12</a:t>
            </a:fld>
            <a:endParaRPr lang="en-US" sz="1100">
              <a:solidFill>
                <a:schemeClr val="tx2"/>
              </a:solidFill>
            </a:endParaRPr>
          </a:p>
        </p:txBody>
      </p:sp>
      <p:sp>
        <p:nvSpPr>
          <p:cNvPr id="75778" name="Содержимое 12"/>
          <p:cNvSpPr>
            <a:spLocks noGrp="1"/>
          </p:cNvSpPr>
          <p:nvPr>
            <p:ph sz="half" idx="4294967295"/>
          </p:nvPr>
        </p:nvSpPr>
        <p:spPr>
          <a:xfrm>
            <a:off x="4006850" y="2968625"/>
            <a:ext cx="5137150" cy="3192463"/>
          </a:xfrm>
        </p:spPr>
        <p:txBody>
          <a:bodyPr/>
          <a:lstStyle/>
          <a:p>
            <a:endParaRPr lang="ka-GE"/>
          </a:p>
          <a:p>
            <a:r>
              <a:rPr lang="ka-GE"/>
              <a:t>კარები</a:t>
            </a:r>
          </a:p>
          <a:p>
            <a:r>
              <a:rPr lang="ka-GE"/>
              <a:t>ცირკები</a:t>
            </a:r>
          </a:p>
          <a:p>
            <a:r>
              <a:rPr lang="ka-GE"/>
              <a:t>ტროგული ხეობები</a:t>
            </a:r>
          </a:p>
          <a:p>
            <a:r>
              <a:rPr lang="ka-GE"/>
              <a:t>ტროგული საბეჭურები</a:t>
            </a:r>
          </a:p>
          <a:p>
            <a:r>
              <a:rPr lang="ka-GE"/>
              <a:t>მორენები</a:t>
            </a:r>
            <a:endParaRPr lang="ru-RU"/>
          </a:p>
        </p:txBody>
      </p:sp>
      <p:sp>
        <p:nvSpPr>
          <p:cNvPr id="75779" name="Содержимое 5"/>
          <p:cNvSpPr>
            <a:spLocks noGrp="1"/>
          </p:cNvSpPr>
          <p:nvPr>
            <p:ph sz="half" idx="4294967295"/>
          </p:nvPr>
        </p:nvSpPr>
        <p:spPr>
          <a:xfrm>
            <a:off x="0" y="369888"/>
            <a:ext cx="4038600" cy="5497512"/>
          </a:xfrm>
        </p:spPr>
        <p:txBody>
          <a:bodyPr/>
          <a:lstStyle/>
          <a:p>
            <a:r>
              <a:rPr lang="ka-GE" sz="3200"/>
              <a:t>საკვლევ რეგიონში კარგად არის შემორჩენილი ძველი გამყინვარების კვალი. უკანასკნელი ვიურმული გამყინვარების ფორმებიდან გვხვდება:</a:t>
            </a:r>
            <a:endParaRPr lang="ru-RU" sz="3200"/>
          </a:p>
        </p:txBody>
      </p:sp>
      <p:pic>
        <p:nvPicPr>
          <p:cNvPr id="75780" name="Picture 2"/>
          <p:cNvPicPr>
            <a:picLocks noChangeAspect="1" noChangeArrowheads="1"/>
          </p:cNvPicPr>
          <p:nvPr/>
        </p:nvPicPr>
        <p:blipFill>
          <a:blip r:embed="rId2"/>
          <a:srcRect/>
          <a:stretch>
            <a:fillRect/>
          </a:stretch>
        </p:blipFill>
        <p:spPr bwMode="auto">
          <a:xfrm>
            <a:off x="4098925" y="361950"/>
            <a:ext cx="3541713"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5"/>
          <p:cNvSpPr>
            <a:spLocks noGrp="1"/>
          </p:cNvSpPr>
          <p:nvPr>
            <p:ph type="title" idx="4294967295"/>
          </p:nvPr>
        </p:nvSpPr>
        <p:spPr bwMode="auto">
          <a:xfrm>
            <a:off x="457200" y="642938"/>
            <a:ext cx="8229600" cy="1566862"/>
          </a:xfrm>
        </p:spPr>
        <p:txBody>
          <a:bodyPr/>
          <a:lstStyle/>
          <a:p>
            <a:pPr algn="ctr"/>
            <a:r>
              <a:rPr lang="ka-GE" sz="2100"/>
              <a:t>თანამედროვე მყინვარები ცენტრალურ კავკასიონზე მძლავრ კერას წარმადგენს. აქ სულ 112 მყინვარია, რომელთა ფართობი 75,1კვ/კმ-ია.სხვადასხვა მორფოლოგიური ტიპის მყინვარებს სხვადასხვა ფართობი უკავია</a:t>
            </a:r>
            <a:endParaRPr lang="ru-RU" sz="2100"/>
          </a:p>
        </p:txBody>
      </p:sp>
      <p:sp>
        <p:nvSpPr>
          <p:cNvPr id="76802" name="Подзаголовок 6"/>
          <p:cNvSpPr>
            <a:spLocks noGrp="1"/>
          </p:cNvSpPr>
          <p:nvPr>
            <p:ph idx="4294967295"/>
          </p:nvPr>
        </p:nvSpPr>
        <p:spPr>
          <a:xfrm>
            <a:off x="457200" y="1920875"/>
            <a:ext cx="8229600" cy="4511675"/>
          </a:xfrm>
        </p:spPr>
        <p:txBody>
          <a:bodyPr/>
          <a:lstStyle/>
          <a:p>
            <a:r>
              <a:rPr lang="ka-GE" sz="3400"/>
              <a:t>დაკიდული ტიპის 16.2%</a:t>
            </a:r>
          </a:p>
          <a:p>
            <a:r>
              <a:rPr lang="ka-GE" sz="3400"/>
              <a:t>ხეობის ტიპის 12.6%</a:t>
            </a:r>
          </a:p>
          <a:p>
            <a:r>
              <a:rPr lang="ka-GE" sz="3400"/>
              <a:t>კარული ტიპის 20.4%</a:t>
            </a:r>
          </a:p>
          <a:p>
            <a:r>
              <a:rPr lang="ka-GE" sz="3400"/>
              <a:t>კარულ-ხეობის ტიპის 9.8%</a:t>
            </a:r>
          </a:p>
        </p:txBody>
      </p:sp>
      <p:sp>
        <p:nvSpPr>
          <p:cNvPr id="76803" name="Номер слайда 4"/>
          <p:cNvSpPr>
            <a:spLocks noGrp="1"/>
          </p:cNvSpPr>
          <p:nvPr>
            <p:ph type="sldNum" sz="quarter" idx="12"/>
          </p:nvPr>
        </p:nvSpPr>
        <p:spPr bwMode="auto">
          <a:xfrm>
            <a:off x="8174038" y="1588"/>
            <a:ext cx="762000" cy="366712"/>
          </a:xfrm>
          <a:noFill/>
          <a:ln>
            <a:miter lim="800000"/>
            <a:headEnd/>
            <a:tailEnd/>
          </a:ln>
        </p:spPr>
        <p:txBody>
          <a:bodyPr wrap="square" lIns="91440" tIns="45720" rIns="91440" bIns="45720" numCol="1" anchorCtr="0" compatLnSpc="1">
            <a:prstTxWarp prst="textNoShape">
              <a:avLst/>
            </a:prstTxWarp>
          </a:bodyPr>
          <a:lstStyle/>
          <a:p>
            <a:pPr algn="r"/>
            <a:fld id="{C43CBED2-2027-43B7-AEB6-4AD994B3B9F5}" type="slidenum">
              <a:rPr lang="en-US" sz="1800">
                <a:solidFill>
                  <a:srgbClr val="FFFFFF"/>
                </a:solidFill>
              </a:rPr>
              <a:pPr algn="r"/>
              <a:t>13</a:t>
            </a:fld>
            <a:endParaRPr lang="en-US" sz="1800">
              <a:solidFill>
                <a:srgbClr val="FFFFFF"/>
              </a:solidFill>
            </a:endParaRPr>
          </a:p>
        </p:txBody>
      </p:sp>
      <p:pic>
        <p:nvPicPr>
          <p:cNvPr id="76804" name="Picture 3"/>
          <p:cNvPicPr>
            <a:picLocks noChangeAspect="1" noChangeArrowheads="1"/>
          </p:cNvPicPr>
          <p:nvPr/>
        </p:nvPicPr>
        <p:blipFill>
          <a:blip r:embed="rId2"/>
          <a:srcRect/>
          <a:stretch>
            <a:fillRect/>
          </a:stretch>
        </p:blipFill>
        <p:spPr bwMode="auto">
          <a:xfrm>
            <a:off x="531813" y="4481513"/>
            <a:ext cx="8261350" cy="210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Заголовок 21"/>
          <p:cNvSpPr>
            <a:spLocks noGrp="1"/>
          </p:cNvSpPr>
          <p:nvPr>
            <p:ph type="title" idx="4294967295"/>
          </p:nvPr>
        </p:nvSpPr>
        <p:spPr bwMode="auto">
          <a:xfrm rot="20735952">
            <a:off x="1268413" y="841375"/>
            <a:ext cx="7219950" cy="2049463"/>
          </a:xfrm>
        </p:spPr>
        <p:txBody>
          <a:bodyPr/>
          <a:lstStyle/>
          <a:p>
            <a:r>
              <a:rPr lang="ka-GE" sz="2900"/>
              <a:t>მწვერვალების მაღალი სიმაღლე კარგი საშუალებაა თანამედროვე მყინვარების ჩამოყალიბებისთვის, ზოგიერთი მათგანი საკმაოდ დიდ სიგრძეს აღწევს:</a:t>
            </a:r>
            <a:r>
              <a:rPr lang="ru-RU" sz="2900"/>
              <a:t/>
            </a:r>
            <a:br>
              <a:rPr lang="ru-RU" sz="2900"/>
            </a:br>
            <a:endParaRPr lang="ru-RU" sz="2900"/>
          </a:p>
        </p:txBody>
      </p:sp>
      <p:sp>
        <p:nvSpPr>
          <p:cNvPr id="77826" name="Содержимое 22"/>
          <p:cNvSpPr>
            <a:spLocks noGrp="1"/>
          </p:cNvSpPr>
          <p:nvPr>
            <p:ph idx="4294967295"/>
          </p:nvPr>
        </p:nvSpPr>
        <p:spPr>
          <a:xfrm>
            <a:off x="457200" y="3370263"/>
            <a:ext cx="8229600" cy="2790825"/>
          </a:xfrm>
        </p:spPr>
        <p:txBody>
          <a:bodyPr/>
          <a:lstStyle/>
          <a:p>
            <a:r>
              <a:rPr lang="ka-GE"/>
              <a:t>ედენის  4.1კმ</a:t>
            </a:r>
          </a:p>
          <a:p>
            <a:r>
              <a:rPr lang="ka-GE"/>
              <a:t>ზოფხიტო 4.2 კმ</a:t>
            </a:r>
          </a:p>
          <a:p>
            <a:r>
              <a:rPr lang="ka-GE"/>
              <a:t>კირტიში 4.8კმ</a:t>
            </a:r>
          </a:p>
          <a:p>
            <a:r>
              <a:rPr lang="ka-GE"/>
              <a:t>ჭანჭახი 2.0კმ</a:t>
            </a:r>
          </a:p>
          <a:p>
            <a:r>
              <a:rPr lang="ka-GE"/>
              <a:t>ბოყო 4.7 კმ</a:t>
            </a:r>
          </a:p>
          <a:p>
            <a:endParaRPr lang="ru-RU"/>
          </a:p>
        </p:txBody>
      </p:sp>
      <p:sp>
        <p:nvSpPr>
          <p:cNvPr id="77827" name="Номер слайда 3"/>
          <p:cNvSpPr>
            <a:spLocks noGrp="1"/>
          </p:cNvSpPr>
          <p:nvPr>
            <p:ph type="sldNum" sz="quarter" idx="12"/>
          </p:nvPr>
        </p:nvSpPr>
        <p:spPr bwMode="auto">
          <a:xfrm>
            <a:off x="8174038" y="1588"/>
            <a:ext cx="762000" cy="366712"/>
          </a:xfrm>
          <a:noFill/>
          <a:ln>
            <a:miter lim="800000"/>
            <a:headEnd/>
            <a:tailEnd/>
          </a:ln>
        </p:spPr>
        <p:txBody>
          <a:bodyPr wrap="square" lIns="91440" tIns="45720" rIns="91440" bIns="45720" numCol="1" anchorCtr="0" compatLnSpc="1">
            <a:prstTxWarp prst="textNoShape">
              <a:avLst/>
            </a:prstTxWarp>
          </a:bodyPr>
          <a:lstStyle/>
          <a:p>
            <a:pPr algn="r"/>
            <a:fld id="{8BA68324-0904-44AF-AF1A-DFB5E01929E4}" type="slidenum">
              <a:rPr lang="en-US" sz="1800">
                <a:solidFill>
                  <a:srgbClr val="FFFFFF"/>
                </a:solidFill>
              </a:rPr>
              <a:pPr algn="r"/>
              <a:t>14</a:t>
            </a:fld>
            <a:endParaRPr lang="en-US" sz="1800">
              <a:solidFill>
                <a:srgbClr val="FFFFFF"/>
              </a:solidFill>
            </a:endParaRPr>
          </a:p>
        </p:txBody>
      </p:sp>
      <p:pic>
        <p:nvPicPr>
          <p:cNvPr id="77828" name="Picture 2" descr="C:\Documents and Settings\Admin\Рабочий стол\myinvariii.jpg"/>
          <p:cNvPicPr>
            <a:picLocks noChangeAspect="1" noChangeArrowheads="1"/>
          </p:cNvPicPr>
          <p:nvPr/>
        </p:nvPicPr>
        <p:blipFill>
          <a:blip r:embed="rId2"/>
          <a:srcRect/>
          <a:stretch>
            <a:fillRect/>
          </a:stretch>
        </p:blipFill>
        <p:spPr bwMode="auto">
          <a:xfrm rot="-885842">
            <a:off x="3779838" y="2698750"/>
            <a:ext cx="51117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3" name="Rectangle 15"/>
          <p:cNvSpPr>
            <a:spLocks noGrp="1"/>
          </p:cNvSpPr>
          <p:nvPr>
            <p:ph type="title"/>
          </p:nvPr>
        </p:nvSpPr>
        <p:spPr bwMode="auto">
          <a:xfrm>
            <a:off x="457200" y="274638"/>
            <a:ext cx="8401050" cy="2119312"/>
          </a:xfrm>
          <a:noFill/>
        </p:spPr>
        <p:txBody>
          <a:bodyPr/>
          <a:lstStyle/>
          <a:p>
            <a:r>
              <a:rPr lang="ka-GE" sz="2100"/>
              <a:t>თოვლი ზვავები მჭიდროდ შეკავშირებული თოვლის მასაა, რომელიც მოძრაობის რელიეფის დაქანების მიმართულებით. წარმოქმნის ბორცვიან რელიეფს და მონაწილეობს მყინვარის ენის კვებაში. მაგ. მყინვარი ბოყო</a:t>
            </a:r>
            <a:r>
              <a:rPr lang="en-US" sz="2100"/>
              <a:t/>
            </a:r>
            <a:br>
              <a:rPr lang="en-US" sz="2100"/>
            </a:br>
            <a:endParaRPr lang="en-US" sz="2100"/>
          </a:p>
        </p:txBody>
      </p:sp>
      <p:sp>
        <p:nvSpPr>
          <p:cNvPr id="78850" name="Содержимое 2"/>
          <p:cNvSpPr>
            <a:spLocks noGrp="1"/>
          </p:cNvSpPr>
          <p:nvPr>
            <p:ph type="body" idx="1"/>
          </p:nvPr>
        </p:nvSpPr>
        <p:spPr>
          <a:xfrm>
            <a:off x="457200" y="2273300"/>
            <a:ext cx="8229600" cy="4119563"/>
          </a:xfrm>
        </p:spPr>
        <p:txBody>
          <a:bodyPr/>
          <a:lstStyle/>
          <a:p>
            <a:pPr>
              <a:buFont typeface="Wingdings 2" pitchFamily="18" charset="2"/>
              <a:buNone/>
            </a:pPr>
            <a:endParaRPr lang="ka-GE" sz="2400"/>
          </a:p>
          <a:p>
            <a:endParaRPr lang="ru-RU" sz="1800"/>
          </a:p>
        </p:txBody>
      </p:sp>
      <p:sp>
        <p:nvSpPr>
          <p:cNvPr id="78867" name="Содержимое 2"/>
          <p:cNvSpPr>
            <a:spLocks/>
          </p:cNvSpPr>
          <p:nvPr/>
        </p:nvSpPr>
        <p:spPr bwMode="auto">
          <a:xfrm>
            <a:off x="609600" y="2139950"/>
            <a:ext cx="8229600" cy="4076700"/>
          </a:xfrm>
          <a:prstGeom prst="rect">
            <a:avLst/>
          </a:prstGeom>
          <a:noFill/>
          <a:ln w="9525">
            <a:noFill/>
            <a:miter lim="800000"/>
            <a:headEnd/>
            <a:tailEnd/>
          </a:ln>
          <a:effectLst/>
        </p:spPr>
        <p:txBody>
          <a:bodyPr/>
          <a:lstStyle/>
          <a:p>
            <a:pPr marL="447675" indent="-382588" algn="l">
              <a:spcBef>
                <a:spcPct val="20000"/>
              </a:spcBef>
              <a:buClr>
                <a:schemeClr val="accent1"/>
              </a:buClr>
              <a:buSzPct val="80000"/>
              <a:buFont typeface="Wingdings 2" pitchFamily="18" charset="2"/>
              <a:buNone/>
            </a:pPr>
            <a:endParaRPr lang="ka-GE" sz="2300">
              <a:latin typeface="Century Gothic" pitchFamily="34" charset="0"/>
            </a:endParaRPr>
          </a:p>
          <a:p>
            <a:pPr marL="447675" indent="-382588" algn="l">
              <a:spcBef>
                <a:spcPct val="20000"/>
              </a:spcBef>
              <a:buClr>
                <a:schemeClr val="accent1"/>
              </a:buClr>
              <a:buSzPct val="80000"/>
              <a:buFont typeface="Wingdings 2" pitchFamily="18" charset="2"/>
              <a:buChar char=""/>
            </a:pPr>
            <a:endParaRPr lang="ru-RU">
              <a:latin typeface="Century Gothic" pitchFamily="34" charset="0"/>
            </a:endParaRPr>
          </a:p>
        </p:txBody>
      </p:sp>
      <p:pic>
        <p:nvPicPr>
          <p:cNvPr id="78868" name="Picture 4" descr="Description: boyo"/>
          <p:cNvPicPr>
            <a:picLocks noChangeAspect="1" noChangeArrowheads="1"/>
          </p:cNvPicPr>
          <p:nvPr/>
        </p:nvPicPr>
        <p:blipFill>
          <a:blip r:embed="rId2"/>
          <a:srcRect/>
          <a:stretch>
            <a:fillRect/>
          </a:stretch>
        </p:blipFill>
        <p:spPr bwMode="auto">
          <a:xfrm>
            <a:off x="617538" y="2417763"/>
            <a:ext cx="8112125" cy="395287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7" name="Rectangle 7"/>
          <p:cNvSpPr>
            <a:spLocks noGrp="1"/>
          </p:cNvSpPr>
          <p:nvPr>
            <p:ph type="title"/>
          </p:nvPr>
        </p:nvSpPr>
        <p:spPr bwMode="auto">
          <a:noFill/>
        </p:spPr>
        <p:txBody>
          <a:bodyPr/>
          <a:lstStyle/>
          <a:p>
            <a:r>
              <a:rPr lang="ka-GE" sz="2500"/>
              <a:t>რაჭის ქედზე კარსტული პროცესები წარმოდგენილია</a:t>
            </a:r>
            <a:br>
              <a:rPr lang="ka-GE" sz="2500"/>
            </a:br>
            <a:endParaRPr lang="en-US" sz="2500"/>
          </a:p>
        </p:txBody>
      </p:sp>
      <p:sp>
        <p:nvSpPr>
          <p:cNvPr id="153621" name="Rectangle 21"/>
          <p:cNvSpPr>
            <a:spLocks noGrp="1"/>
          </p:cNvSpPr>
          <p:nvPr>
            <p:ph type="body" idx="1"/>
          </p:nvPr>
        </p:nvSpPr>
        <p:spPr/>
        <p:txBody>
          <a:bodyPr/>
          <a:lstStyle/>
          <a:p>
            <a:r>
              <a:rPr lang="ka-GE"/>
              <a:t>ძაბრებით</a:t>
            </a:r>
          </a:p>
          <a:p>
            <a:r>
              <a:rPr lang="ka-GE"/>
              <a:t>პოლიებით</a:t>
            </a:r>
          </a:p>
          <a:p>
            <a:r>
              <a:rPr lang="ka-GE"/>
              <a:t>დოლინებით</a:t>
            </a:r>
          </a:p>
          <a:p>
            <a:r>
              <a:rPr lang="ka-GE"/>
              <a:t>მღვიმეებით</a:t>
            </a:r>
          </a:p>
          <a:p>
            <a:r>
              <a:rPr lang="ka-GE"/>
              <a:t>ყრუ ხევებით</a:t>
            </a:r>
            <a:endParaRPr lang="en-US"/>
          </a:p>
        </p:txBody>
      </p:sp>
      <p:pic>
        <p:nvPicPr>
          <p:cNvPr id="153624" name="Picture 24" descr="sayinulis mRvime"/>
          <p:cNvPicPr>
            <a:picLocks noChangeAspect="1" noChangeArrowheads="1"/>
          </p:cNvPicPr>
          <p:nvPr/>
        </p:nvPicPr>
        <p:blipFill>
          <a:blip r:embed="rId2"/>
          <a:srcRect/>
          <a:stretch>
            <a:fillRect/>
          </a:stretch>
        </p:blipFill>
        <p:spPr bwMode="auto">
          <a:xfrm>
            <a:off x="4098925" y="1916113"/>
            <a:ext cx="4572000" cy="43592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5" name="Rectangle 11"/>
          <p:cNvSpPr>
            <a:spLocks noGrp="1"/>
          </p:cNvSpPr>
          <p:nvPr>
            <p:ph type="subTitle" idx="1"/>
          </p:nvPr>
        </p:nvSpPr>
        <p:spPr>
          <a:xfrm>
            <a:off x="752475" y="3886200"/>
            <a:ext cx="7686675" cy="2681288"/>
          </a:xfrm>
        </p:spPr>
        <p:txBody>
          <a:bodyPr/>
          <a:lstStyle/>
          <a:p>
            <a:pPr marL="65088"/>
            <a:r>
              <a:rPr lang="ka-GE"/>
              <a:t>საკვლევი რეგიონის მდინარეები აქტიური სიღრმითი და გვერდითი ეროზიით ხასიათდება, რასაც განაპირობებს ეროზიული ბაზისის სიმაღლეთა მდგრადობის ცვლა</a:t>
            </a:r>
            <a:endParaRPr lang="en-US"/>
          </a:p>
        </p:txBody>
      </p:sp>
      <p:pic>
        <p:nvPicPr>
          <p:cNvPr id="164876" name="Picture 1" descr="Description: Picture (651)"/>
          <p:cNvPicPr>
            <a:picLocks noGrp="1" noChangeAspect="1" noChangeArrowheads="1"/>
          </p:cNvPicPr>
          <p:nvPr>
            <p:ph type="ctrTitle"/>
          </p:nvPr>
        </p:nvPicPr>
        <p:blipFill>
          <a:blip r:embed="rId2"/>
          <a:srcRect/>
          <a:stretch>
            <a:fillRect/>
          </a:stretch>
        </p:blipFill>
        <p:spPr bwMode="auto">
          <a:xfrm>
            <a:off x="493713" y="379413"/>
            <a:ext cx="7969250" cy="3514725"/>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Rectangle 8"/>
          <p:cNvSpPr>
            <a:spLocks noGrp="1"/>
          </p:cNvSpPr>
          <p:nvPr>
            <p:ph type="title"/>
          </p:nvPr>
        </p:nvSpPr>
        <p:spPr bwMode="auto">
          <a:noFill/>
        </p:spPr>
        <p:txBody>
          <a:bodyPr/>
          <a:lstStyle/>
          <a:p>
            <a:pPr algn="ctr"/>
            <a:r>
              <a:rPr lang="ka-GE" sz="3800"/>
              <a:t> </a:t>
            </a:r>
            <a:endParaRPr lang="en-US" sz="3800"/>
          </a:p>
        </p:txBody>
      </p:sp>
      <p:sp>
        <p:nvSpPr>
          <p:cNvPr id="175118" name="Rectangle 14"/>
          <p:cNvSpPr>
            <a:spLocks noGrp="1"/>
          </p:cNvSpPr>
          <p:nvPr>
            <p:ph sz="half" idx="1"/>
          </p:nvPr>
        </p:nvSpPr>
        <p:spPr>
          <a:xfrm>
            <a:off x="0" y="781050"/>
            <a:ext cx="3984625" cy="5673725"/>
          </a:xfrm>
        </p:spPr>
        <p:txBody>
          <a:bodyPr/>
          <a:lstStyle/>
          <a:p>
            <a:pPr>
              <a:buFont typeface="Wingdings 2" pitchFamily="18" charset="2"/>
              <a:buNone/>
            </a:pPr>
            <a:r>
              <a:rPr lang="ka-GE" sz="2000"/>
              <a:t>    საყოველთაოდ ცნობილია, რომ 1991 წლის მიწისძვრამ ონისა და ამბროლაურის რაიონში დაანგრია 14 000 შენობა–ნაგებობა, მიწისძვრის შედეგად გააქტიურდა და და ახლად წარმოიქმნა რამდენიმე ათეული მეწყერი.  სრულიად დაინგრა და დასასახლებლად უვარგისი გახდა ს. ჩორდი. ამ წლიდან მოყოლებული მცირე სიდიდის აფთერშოკები თითქმის ყოველ წელს აღინიშნება</a:t>
            </a:r>
            <a:endParaRPr lang="en-US" sz="2000"/>
          </a:p>
        </p:txBody>
      </p:sp>
      <p:sp>
        <p:nvSpPr>
          <p:cNvPr id="175119" name="Rectangle 15"/>
          <p:cNvSpPr>
            <a:spLocks noGrp="1"/>
          </p:cNvSpPr>
          <p:nvPr>
            <p:ph sz="half" idx="2"/>
          </p:nvPr>
        </p:nvSpPr>
        <p:spPr>
          <a:xfrm>
            <a:off x="4662488" y="1882775"/>
            <a:ext cx="4038600" cy="4059238"/>
          </a:xfrm>
        </p:spPr>
        <p:txBody>
          <a:bodyPr/>
          <a:lstStyle/>
          <a:p>
            <a:endParaRPr lang="en-US" sz="2600"/>
          </a:p>
        </p:txBody>
      </p:sp>
      <p:pic>
        <p:nvPicPr>
          <p:cNvPr id="175116" name="Picture 12" descr="images%7Cmicisdzvrit_dazaralebulebi"/>
          <p:cNvPicPr>
            <a:picLocks noChangeAspect="1" noChangeArrowheads="1"/>
          </p:cNvPicPr>
          <p:nvPr/>
        </p:nvPicPr>
        <p:blipFill>
          <a:blip r:embed="rId2"/>
          <a:srcRect/>
          <a:stretch>
            <a:fillRect/>
          </a:stretch>
        </p:blipFill>
        <p:spPr bwMode="auto">
          <a:xfrm>
            <a:off x="4062413" y="992188"/>
            <a:ext cx="4818062" cy="49688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2" name="Rectangle 6"/>
          <p:cNvSpPr>
            <a:spLocks noGrp="1"/>
          </p:cNvSpPr>
          <p:nvPr>
            <p:ph type="title"/>
          </p:nvPr>
        </p:nvSpPr>
        <p:spPr bwMode="auto">
          <a:noFill/>
        </p:spPr>
        <p:txBody>
          <a:bodyPr/>
          <a:lstStyle/>
          <a:p>
            <a:pPr algn="ctr"/>
            <a:r>
              <a:rPr lang="ka-GE" sz="2400"/>
              <a:t>რაჭის მიწისძვრის შემდეგ რამდენიმე მეწყრული სხეული ძალიან საშიში გახდა მოსახლეობისთვის</a:t>
            </a:r>
            <a:r>
              <a:rPr lang="ka-GE" sz="3800"/>
              <a:t>  </a:t>
            </a:r>
            <a:br>
              <a:rPr lang="ka-GE" sz="3800"/>
            </a:br>
            <a:endParaRPr lang="en-US" sz="3800"/>
          </a:p>
        </p:txBody>
      </p:sp>
      <p:pic>
        <p:nvPicPr>
          <p:cNvPr id="183303" name="Picture 7" descr="mewyruli"/>
          <p:cNvPicPr>
            <a:picLocks noChangeAspect="1" noChangeArrowheads="1"/>
          </p:cNvPicPr>
          <p:nvPr/>
        </p:nvPicPr>
        <p:blipFill>
          <a:blip r:embed="rId2"/>
          <a:srcRect/>
          <a:stretch>
            <a:fillRect/>
          </a:stretch>
        </p:blipFill>
        <p:spPr bwMode="auto">
          <a:xfrm>
            <a:off x="423863" y="1239838"/>
            <a:ext cx="8348662" cy="54022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idx="4294967295"/>
          </p:nvPr>
        </p:nvSpPr>
        <p:spPr>
          <a:xfrm>
            <a:off x="0" y="336551"/>
            <a:ext cx="8058150" cy="532693"/>
          </a:xfrm>
        </p:spPr>
        <p:txBody>
          <a:bodyPr/>
          <a:lstStyle/>
          <a:p>
            <a:pPr marL="484632" indent="0" fontAlgn="auto">
              <a:spcAft>
                <a:spcPts val="0"/>
              </a:spcAft>
              <a:defRPr/>
            </a:pPr>
            <a:r>
              <a:rPr lang="ka-GE" sz="2400"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საკვლევი  ტერიტორია  მდებარეობს:</a:t>
            </a:r>
            <a:endParaRPr lang="ru-RU" sz="2400"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64514" name="Содержимое 11"/>
          <p:cNvSpPr>
            <a:spLocks noGrp="1"/>
          </p:cNvSpPr>
          <p:nvPr>
            <p:ph sz="half" idx="4294967295"/>
          </p:nvPr>
        </p:nvSpPr>
        <p:spPr>
          <a:xfrm>
            <a:off x="180975" y="947738"/>
            <a:ext cx="6354763" cy="2517775"/>
          </a:xfrm>
        </p:spPr>
        <p:txBody>
          <a:bodyPr/>
          <a:lstStyle/>
          <a:p>
            <a:pPr>
              <a:buFont typeface="Wingdings 2" pitchFamily="18" charset="2"/>
              <a:buNone/>
            </a:pPr>
            <a:r>
              <a:rPr lang="ka-GE" sz="1600"/>
              <a:t>ჩრდილო საზღვარი: კავკასიონზე ფასის მთიდან მამისონის   </a:t>
            </a:r>
          </a:p>
          <a:p>
            <a:pPr>
              <a:buFont typeface="Wingdings 2" pitchFamily="18" charset="2"/>
              <a:buNone/>
            </a:pPr>
            <a:r>
              <a:rPr lang="ka-GE" sz="1600"/>
              <a:t>                                    უღელტეხილამდე                    </a:t>
            </a:r>
          </a:p>
          <a:p>
            <a:pPr>
              <a:buFont typeface="Wingdings 2" pitchFamily="18" charset="2"/>
              <a:buNone/>
            </a:pPr>
            <a:r>
              <a:rPr lang="ka-GE" sz="1600"/>
              <a:t>დასავლეთი: ლეჩხუმის ქედი</a:t>
            </a:r>
          </a:p>
          <a:p>
            <a:pPr>
              <a:buFont typeface="Wingdings 2" pitchFamily="18" charset="2"/>
              <a:buNone/>
            </a:pPr>
            <a:r>
              <a:rPr lang="ka-GE" sz="1600"/>
              <a:t>სამხრეთი: ამბროლაურის    საზღვარი       ტყიბულთან</a:t>
            </a:r>
          </a:p>
          <a:p>
            <a:pPr>
              <a:buFont typeface="Wingdings 2" pitchFamily="18" charset="2"/>
              <a:buNone/>
            </a:pPr>
            <a:r>
              <a:rPr lang="ka-GE" sz="1600"/>
              <a:t>აღმოსავლეთი: რაჭის ქედის დასავლეთ  კალთები</a:t>
            </a:r>
          </a:p>
        </p:txBody>
      </p:sp>
      <p:pic>
        <p:nvPicPr>
          <p:cNvPr id="64515" name="Picture 2" descr="C:\Users\Student\Desktop\dapataravebulebi\saqartvelo_fizikuri_500 000.jpg"/>
          <p:cNvPicPr>
            <a:picLocks noChangeAspect="1" noChangeArrowheads="1"/>
          </p:cNvPicPr>
          <p:nvPr/>
        </p:nvPicPr>
        <p:blipFill>
          <a:blip r:embed="rId2"/>
          <a:srcRect/>
          <a:stretch>
            <a:fillRect/>
          </a:stretch>
        </p:blipFill>
        <p:spPr bwMode="auto">
          <a:xfrm>
            <a:off x="1287463" y="2630488"/>
            <a:ext cx="7675562" cy="41322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Rectangle 7"/>
          <p:cNvSpPr>
            <a:spLocks noGrp="1"/>
          </p:cNvSpPr>
          <p:nvPr>
            <p:ph type="ctrTitle"/>
          </p:nvPr>
        </p:nvSpPr>
        <p:spPr bwMode="auto">
          <a:xfrm>
            <a:off x="685800" y="581025"/>
            <a:ext cx="7772400" cy="2027238"/>
          </a:xfrm>
          <a:noFill/>
        </p:spPr>
        <p:txBody>
          <a:bodyPr/>
          <a:lstStyle/>
          <a:p>
            <a:pPr marL="0" indent="0" algn="ctr"/>
            <a:r>
              <a:rPr lang="ka-GE" sz="2800"/>
              <a:t>სოფელი უწერა მდებარეობს ძველ მეწყრულ სხეულზე, რომელზეც გაჩენილია ახალი საფეხურები. ნაპრალის სიგანე 20-30სმ–ია, სიღრმე–60-70სმ. სიგრძე 130-140მ. მეწყერი საფრთხეს უქმნის 9 მოსახლის საკარმიდამო მიწას</a:t>
            </a:r>
            <a:endParaRPr lang="en-US" sz="2800"/>
          </a:p>
        </p:txBody>
      </p:sp>
      <p:pic>
        <p:nvPicPr>
          <p:cNvPr id="187401" name="Picture 9"/>
          <p:cNvPicPr>
            <a:picLocks noGrp="1" noChangeAspect="1" noChangeArrowheads="1"/>
          </p:cNvPicPr>
          <p:nvPr>
            <p:ph type="subTitle" idx="1"/>
          </p:nvPr>
        </p:nvPicPr>
        <p:blipFill>
          <a:blip r:embed="rId2"/>
          <a:srcRect/>
          <a:stretch>
            <a:fillRect/>
          </a:stretch>
        </p:blipFill>
        <p:spPr>
          <a:xfrm>
            <a:off x="966788" y="3011488"/>
            <a:ext cx="7442200" cy="3454400"/>
          </a:xfr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p:cNvSpPr>
          <p:nvPr>
            <p:ph type="ctrTitle"/>
          </p:nvPr>
        </p:nvSpPr>
        <p:spPr bwMode="auto">
          <a:xfrm>
            <a:off x="685800" y="0"/>
            <a:ext cx="7772400" cy="3121025"/>
          </a:xfrm>
          <a:noFill/>
        </p:spPr>
        <p:txBody>
          <a:bodyPr/>
          <a:lstStyle/>
          <a:p>
            <a:pPr marL="0" indent="0" algn="ctr"/>
            <a:r>
              <a:rPr lang="ka-GE" sz="2000"/>
              <a:t>ს.</a:t>
            </a:r>
            <a:r>
              <a:rPr lang="en-US" sz="2000"/>
              <a:t>I </a:t>
            </a:r>
            <a:r>
              <a:rPr lang="ka-GE" sz="2000"/>
              <a:t>ტოლა მდებარეობს სტაბილურ ძველმეწყრულ სხეულზე, თუმცა შეინიშნება ლოკალურად გააქტიურებული უბნები. ცარცული ასაკის კირქვები</a:t>
            </a:r>
            <a:r>
              <a:rPr lang="en-US" sz="2000"/>
              <a:t> </a:t>
            </a:r>
            <a:r>
              <a:rPr lang="ka-GE" sz="2000"/>
              <a:t>ქმნის 30-40 მეტრის კარნიზებს. კარნიზების ძირში რღვევის ზოლის გასწვრივ წარმოქმნილია 50მ-მდე სიგანის მეწყრულლი სხეულის რკალისებრი წარბი. წარბის მოწყვეტის ამპლიტუდა 10-15მეტრს აღწევს. მეწყრული სხეულის სიგრძე 1200-1300მეტრია. სიმძლავრე ზოგ ადგილებში 10-15 და იშვიათად 20მეტრამდე. </a:t>
            </a:r>
            <a:br>
              <a:rPr lang="ka-GE" sz="2000"/>
            </a:br>
            <a:endParaRPr lang="en-US" sz="2000"/>
          </a:p>
        </p:txBody>
      </p:sp>
      <p:pic>
        <p:nvPicPr>
          <p:cNvPr id="191495" name="Picture 7"/>
          <p:cNvPicPr>
            <a:picLocks noGrp="1" noChangeAspect="1" noChangeArrowheads="1"/>
          </p:cNvPicPr>
          <p:nvPr>
            <p:ph type="subTitle" idx="1"/>
          </p:nvPr>
        </p:nvPicPr>
        <p:blipFill>
          <a:blip r:embed="rId2"/>
          <a:srcRect/>
          <a:stretch>
            <a:fillRect/>
          </a:stretch>
        </p:blipFill>
        <p:spPr>
          <a:xfrm>
            <a:off x="1344613" y="2830513"/>
            <a:ext cx="7073900" cy="3616325"/>
          </a:xfr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6"/>
          <p:cNvSpPr>
            <a:spLocks noGrp="1"/>
          </p:cNvSpPr>
          <p:nvPr>
            <p:ph type="title"/>
          </p:nvPr>
        </p:nvSpPr>
        <p:spPr bwMode="auto">
          <a:xfrm>
            <a:off x="457200" y="268288"/>
            <a:ext cx="8261350" cy="5938837"/>
          </a:xfrm>
          <a:noFill/>
        </p:spPr>
        <p:txBody>
          <a:bodyPr/>
          <a:lstStyle/>
          <a:p>
            <a:pPr algn="ctr"/>
            <a:r>
              <a:rPr lang="ka-GE" sz="2400"/>
              <a:t>ს. </a:t>
            </a:r>
            <a:r>
              <a:rPr lang="en-US" sz="2400"/>
              <a:t>II</a:t>
            </a:r>
            <a:r>
              <a:rPr lang="ka-GE" sz="2400"/>
              <a:t> ტოლას მეწყრული სხეულის ფერდზე წარმოქმნილია საფეხურები და ჩაწყვეტები, რომლის ამპლიტუდა მეწყრის წარბიდან 3 მეტრამდეა.</a:t>
            </a:r>
            <a:br>
              <a:rPr lang="ka-GE" sz="2400"/>
            </a:br>
            <a:r>
              <a:rPr lang="ka-GE" sz="2400"/>
              <a:t/>
            </a:r>
            <a:br>
              <a:rPr lang="ka-GE" sz="2400"/>
            </a:br>
            <a:r>
              <a:rPr lang="ka-GE" sz="2400"/>
              <a:t>2006 წლის 13 ივნისს ღამით ტოლასა და ხვანჭკარაში მოსულმა კოკისპირულმა წვიმამ და ღვარცოფმა გამოიწვია საავტომობილო გზებისა და სასოფლო-სამეურნეო სავარგულების დაზიანება, დაიტბორა და მიისილა საცხოვრებელი სახლები და დაიხოცა შინაური ფრინველი. </a:t>
            </a:r>
            <a:br>
              <a:rPr lang="ka-GE" sz="2400"/>
            </a:br>
            <a:r>
              <a:rPr lang="ka-GE" sz="2400"/>
              <a:t>ს.ტოლში ადიდდა ხევები, ღვარცოფი გადმოვიდა საავტომობილო გზაზე და მიაწყდა მოსახლეობას. დაინგრა გზები, დაზიანდა ხიდბოგირები. სოფ. პირველ ტოლაში მეწყრული პროცესების შედეგად დაზიანდა ქუთაისი–ალპინა–მამისონის საავტომობილო გზის 250 მეტრიანი მონაკვეთი. </a:t>
            </a:r>
            <a:br>
              <a:rPr lang="ka-GE" sz="2400"/>
            </a:b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Rectangle 5"/>
          <p:cNvSpPr>
            <a:spLocks noGrp="1"/>
          </p:cNvSpPr>
          <p:nvPr>
            <p:ph type="ctrTitle"/>
          </p:nvPr>
        </p:nvSpPr>
        <p:spPr bwMode="auto">
          <a:xfrm>
            <a:off x="469900" y="363538"/>
            <a:ext cx="8205788" cy="2382837"/>
          </a:xfrm>
          <a:noFill/>
        </p:spPr>
        <p:txBody>
          <a:bodyPr/>
          <a:lstStyle/>
          <a:p>
            <a:pPr marL="0" indent="0" algn="ctr"/>
            <a:r>
              <a:rPr lang="ka-GE" sz="2000"/>
              <a:t>2008 წელს მოსულმა წვიმებმა გაააქტიურა 2 მეწყრული სხეული ს. მეორე ტოლაში, რომელთაგან ერთმა დააზიანა სოფლის გზა, ხოლო მეორემ საფრთხე შეუქმნა სასოფლო–სამეურნეო სავარგულებსა და ბერიძეების უბნის 7–8 მოსახლეს. მომავალ წელს კარსტულმა და გრუნტის წყლებმა გააუარესა ქანების ფიზიკურ–მექანიკური თვისებები და დინამიკაში მოიყვანა მეწყრული სხეული. ნაპრალები დაფიქსირდა დასახლებულ პუნქტებში, რამაც საშიშროება შეუქმნა 5 ოჯახს.</a:t>
            </a:r>
            <a:r>
              <a:rPr lang="ka-GE" sz="3800"/>
              <a:t> </a:t>
            </a:r>
            <a:endParaRPr lang="en-US" sz="3800"/>
          </a:p>
        </p:txBody>
      </p:sp>
      <p:pic>
        <p:nvPicPr>
          <p:cNvPr id="198663" name="Picture 7"/>
          <p:cNvPicPr>
            <a:picLocks noGrp="1" noChangeAspect="1" noChangeArrowheads="1"/>
          </p:cNvPicPr>
          <p:nvPr>
            <p:ph type="subTitle" idx="1"/>
          </p:nvPr>
        </p:nvPicPr>
        <p:blipFill>
          <a:blip r:embed="rId2"/>
          <a:srcRect/>
          <a:stretch>
            <a:fillRect/>
          </a:stretch>
        </p:blipFill>
        <p:spPr>
          <a:xfrm>
            <a:off x="703263" y="2936875"/>
            <a:ext cx="7745412" cy="3435350"/>
          </a:xfr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Rectangle 5"/>
          <p:cNvSpPr>
            <a:spLocks noGrp="1"/>
          </p:cNvSpPr>
          <p:nvPr>
            <p:ph type="subTitle" idx="1"/>
          </p:nvPr>
        </p:nvSpPr>
        <p:spPr>
          <a:xfrm>
            <a:off x="1371600" y="3267075"/>
            <a:ext cx="6400800" cy="3114675"/>
          </a:xfrm>
        </p:spPr>
        <p:txBody>
          <a:bodyPr/>
          <a:lstStyle/>
          <a:p>
            <a:pPr marL="65088">
              <a:lnSpc>
                <a:spcPct val="80000"/>
              </a:lnSpc>
            </a:pPr>
            <a:r>
              <a:rPr lang="ka-GE" sz="1700"/>
              <a:t> 2005 წლის მარტის პირევლ დეკადაში ხანგრძლივმა წვიმებმა და თოვლის დნობამ ამბროლაურის რაიონის ს. გენდუშის ტერიტორიაზე მდინარე ლაშისღელის სათავეში გამოიწვია დიდი მასშტაბის მეწყრული პროცესების გაანვითარება.  2011 წლის გაზაფხულზე მეწყრული სხეულის გააქტიურდა. მეწყრის ზედაპირზე გაჩენილია ახალი ჩაქცევები სა საფეხურები, რომლებიც სწრაფი ტემპით ვითარდება დასახლებული უბნის მიმართულებით, რაც აისახება მოსახლეობის საკარმიდამო ნაკვეთებზე და საცხოვრებელ სახლებზე. მდ. ასკის წყლის მარჯვენა ბორტის გასწვრივ მცხოვრებთა სახლებზე, წინა წლებთან  შედარებით  გაჩენილია ახალი გამჭოლი ბზარები. გაზრდილია სახლების დეფორმაციის ხარისხი, ეზოებში წარმოქმნილია ახალი მეწყრული ნაპრალები.</a:t>
            </a:r>
            <a:endParaRPr lang="en-US" sz="1700"/>
          </a:p>
        </p:txBody>
      </p:sp>
      <p:pic>
        <p:nvPicPr>
          <p:cNvPr id="201734" name="Picture 6"/>
          <p:cNvPicPr>
            <a:picLocks noGrp="1" noChangeAspect="1" noChangeArrowheads="1"/>
          </p:cNvPicPr>
          <p:nvPr>
            <p:ph type="ctrTitle"/>
          </p:nvPr>
        </p:nvPicPr>
        <p:blipFill>
          <a:blip r:embed="rId2"/>
          <a:srcRect/>
          <a:stretch>
            <a:fillRect/>
          </a:stretch>
        </p:blipFill>
        <p:spPr bwMode="auto">
          <a:xfrm>
            <a:off x="1066800" y="211138"/>
            <a:ext cx="7272338" cy="2946400"/>
          </a:xfr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8" name="Rectangle 8"/>
          <p:cNvSpPr>
            <a:spLocks noGrp="1"/>
          </p:cNvSpPr>
          <p:nvPr>
            <p:ph type="ctrTitle"/>
          </p:nvPr>
        </p:nvSpPr>
        <p:spPr bwMode="auto">
          <a:xfrm>
            <a:off x="685800" y="441325"/>
            <a:ext cx="7910513" cy="3857625"/>
          </a:xfrm>
          <a:noFill/>
        </p:spPr>
        <p:txBody>
          <a:bodyPr/>
          <a:lstStyle/>
          <a:p>
            <a:pPr marL="0" indent="0"/>
            <a:r>
              <a:rPr lang="ka-GE"/>
              <a:t>ვაგრძელებ მუშაობას  საკვლევ ტერიტორიაზე მიმდინარე პროცესებთან დაკავშირებით 2013 წელს და მომდევნო წლების პროგნოზზე.</a:t>
            </a:r>
            <a:endParaRPr lang="en-US"/>
          </a:p>
        </p:txBody>
      </p:sp>
      <p:pic>
        <p:nvPicPr>
          <p:cNvPr id="204810" name="Picture 2" descr="C:\Documents and Settings\Admin\Рабочий стол\smaili.jpg"/>
          <p:cNvPicPr>
            <a:picLocks noGrp="1" noChangeAspect="1" noChangeArrowheads="1"/>
          </p:cNvPicPr>
          <p:nvPr>
            <p:ph type="subTitle" idx="1"/>
          </p:nvPr>
        </p:nvPicPr>
        <p:blipFill>
          <a:blip r:embed="rId2"/>
          <a:srcRect/>
          <a:stretch>
            <a:fillRect/>
          </a:stretch>
        </p:blipFill>
        <p:spPr>
          <a:xfrm>
            <a:off x="4911725" y="3900488"/>
            <a:ext cx="3692525" cy="2684462"/>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27063" y="1584325"/>
            <a:ext cx="3886200" cy="831850"/>
          </a:xfrm>
          <a:prstGeom prst="rect">
            <a:avLst/>
          </a:prstGeom>
          <a:noFill/>
          <a:ln w="9525">
            <a:noFill/>
            <a:miter lim="800000"/>
            <a:headEnd/>
            <a:tailEnd/>
          </a:ln>
        </p:spPr>
        <p:txBody>
          <a:bodyPr>
            <a:spAutoFit/>
          </a:bodyPr>
          <a:lstStyle/>
          <a:p>
            <a:pPr algn="l" eaLnBrk="0" hangingPunct="0"/>
            <a:r>
              <a:rPr lang="ka-GE" sz="4800">
                <a:solidFill>
                  <a:srgbClr val="FBE9ED"/>
                </a:solidFill>
                <a:latin typeface="Eka" pitchFamily="34" charset="0"/>
              </a:rPr>
              <a:t>გმადლობთ</a:t>
            </a:r>
            <a:endParaRPr lang="en-US" sz="4800">
              <a:solidFill>
                <a:srgbClr val="FBE9ED"/>
              </a:solidFill>
              <a:latin typeface="Eka" pitchFamily="34" charset="0"/>
            </a:endParaRPr>
          </a:p>
        </p:txBody>
      </p:sp>
      <p:sp>
        <p:nvSpPr>
          <p:cNvPr id="5" name="TextBox 4"/>
          <p:cNvSpPr txBox="1"/>
          <p:nvPr/>
        </p:nvSpPr>
        <p:spPr>
          <a:xfrm>
            <a:off x="6072188" y="5929313"/>
            <a:ext cx="1052512" cy="830262"/>
          </a:xfrm>
          <a:prstGeom prst="rect">
            <a:avLst/>
          </a:prstGeom>
          <a:noFill/>
        </p:spPr>
        <p:txBody>
          <a:bodyPr wrap="none">
            <a:spAutoFit/>
          </a:bodyPr>
          <a:lstStyle/>
          <a:p>
            <a:pPr algn="l" eaLnBrk="0" hangingPunct="0">
              <a:defRPr/>
            </a:pPr>
            <a:r>
              <a:rPr lang="en-US" sz="2400" dirty="0">
                <a:solidFill>
                  <a:schemeClr val="accent5">
                    <a:lumMod val="20000"/>
                    <a:lumOff val="80000"/>
                  </a:schemeClr>
                </a:solidFill>
                <a:latin typeface="Eka" pitchFamily="34" charset="0"/>
              </a:rPr>
              <a:t>201</a:t>
            </a:r>
            <a:r>
              <a:rPr lang="ka-GE" sz="2400" dirty="0">
                <a:solidFill>
                  <a:schemeClr val="accent5">
                    <a:lumMod val="20000"/>
                    <a:lumOff val="80000"/>
                  </a:schemeClr>
                </a:solidFill>
                <a:latin typeface="Eka" pitchFamily="34" charset="0"/>
              </a:rPr>
              <a:t>3</a:t>
            </a:r>
          </a:p>
          <a:p>
            <a:pPr algn="l" eaLnBrk="0" hangingPunct="0">
              <a:defRPr/>
            </a:pPr>
            <a:r>
              <a:rPr lang="en-US" sz="2400" dirty="0">
                <a:solidFill>
                  <a:schemeClr val="accent5">
                    <a:lumMod val="20000"/>
                    <a:lumOff val="80000"/>
                  </a:schemeClr>
                </a:solidFill>
                <a:latin typeface="Eka" pitchFamily="34" charset="0"/>
              </a:rPr>
              <a:t> </a:t>
            </a:r>
            <a:r>
              <a:rPr lang="en-US" sz="2400" dirty="0" err="1">
                <a:solidFill>
                  <a:schemeClr val="accent5">
                    <a:lumMod val="20000"/>
                    <a:lumOff val="80000"/>
                  </a:schemeClr>
                </a:solidFill>
                <a:latin typeface="AcadNusx" pitchFamily="2" charset="0"/>
              </a:rPr>
              <a:t>weli</a:t>
            </a:r>
            <a:endParaRPr lang="en-US" sz="2400" dirty="0">
              <a:solidFill>
                <a:schemeClr val="accent5">
                  <a:lumMod val="20000"/>
                  <a:lumOff val="80000"/>
                </a:schemeClr>
              </a:solidFill>
              <a:latin typeface="AcadNusx" pitchFamily="2" charset="0"/>
            </a:endParaRPr>
          </a:p>
        </p:txBody>
      </p:sp>
      <p:sp>
        <p:nvSpPr>
          <p:cNvPr id="7" name="Slide Number Placeholder 6"/>
          <p:cNvSpPr>
            <a:spLocks noGrp="1"/>
          </p:cNvSpPr>
          <p:nvPr>
            <p:ph type="sldNum" sz="quarter" idx="12"/>
          </p:nvPr>
        </p:nvSpPr>
        <p:spPr>
          <a:xfrm>
            <a:off x="8153400" y="6421438"/>
            <a:ext cx="762000" cy="365125"/>
          </a:xfrm>
        </p:spPr>
        <p:txBody>
          <a:bodyPr lIns="0" tIns="0" rIns="0" bIns="0"/>
          <a:lstStyle/>
          <a:p>
            <a:pPr algn="r">
              <a:defRPr/>
            </a:pPr>
            <a:fld id="{86548327-94B6-433A-B670-99C7B97E790E}" type="slidenum">
              <a:rPr lang="ru-RU" altLang="en-US" sz="1000">
                <a:solidFill>
                  <a:schemeClr val="tx2">
                    <a:shade val="50000"/>
                  </a:schemeClr>
                </a:solidFill>
              </a:rPr>
              <a:pPr algn="r">
                <a:defRPr/>
              </a:pPr>
              <a:t>26</a:t>
            </a:fld>
            <a:endParaRPr lang="ru-RU" altLang="en-US" sz="1000">
              <a:solidFill>
                <a:schemeClr val="tx2">
                  <a:shade val="50000"/>
                </a:schemeClr>
              </a:solidFill>
            </a:endParaRPr>
          </a:p>
        </p:txBody>
      </p:sp>
      <p:pic>
        <p:nvPicPr>
          <p:cNvPr id="80900" name="Picture 3" descr="cartoon_87"/>
          <p:cNvPicPr>
            <a:picLocks noChangeAspect="1" noChangeArrowheads="1" noCrop="1"/>
          </p:cNvPicPr>
          <p:nvPr/>
        </p:nvPicPr>
        <p:blipFill>
          <a:blip r:embed="rId3"/>
          <a:srcRect/>
          <a:stretch>
            <a:fillRect/>
          </a:stretch>
        </p:blipFill>
        <p:spPr bwMode="auto">
          <a:xfrm>
            <a:off x="6143625" y="1881188"/>
            <a:ext cx="3000375" cy="4286250"/>
          </a:xfrm>
          <a:prstGeom prst="rect">
            <a:avLst/>
          </a:prstGeom>
          <a:noFill/>
          <a:ln w="9525">
            <a:noFill/>
            <a:miter lim="800000"/>
            <a:headEnd/>
            <a:tailEnd/>
          </a:ln>
        </p:spPr>
      </p:pic>
      <p:sp>
        <p:nvSpPr>
          <p:cNvPr id="13" name="TextBox 12"/>
          <p:cNvSpPr txBox="1">
            <a:spLocks noChangeArrowheads="1"/>
          </p:cNvSpPr>
          <p:nvPr/>
        </p:nvSpPr>
        <p:spPr bwMode="auto">
          <a:xfrm>
            <a:off x="479425" y="3005138"/>
            <a:ext cx="5405438" cy="831850"/>
          </a:xfrm>
          <a:prstGeom prst="rect">
            <a:avLst/>
          </a:prstGeom>
          <a:noFill/>
          <a:ln w="9525">
            <a:noFill/>
            <a:miter lim="800000"/>
            <a:headEnd/>
            <a:tailEnd/>
          </a:ln>
        </p:spPr>
        <p:txBody>
          <a:bodyPr>
            <a:spAutoFit/>
          </a:bodyPr>
          <a:lstStyle/>
          <a:p>
            <a:pPr algn="l" eaLnBrk="0" hangingPunct="0"/>
            <a:r>
              <a:rPr lang="ka-GE" sz="4800">
                <a:solidFill>
                  <a:srgbClr val="FBE9ED"/>
                </a:solidFill>
                <a:latin typeface="Eka" pitchFamily="34" charset="0"/>
              </a:rPr>
              <a:t>ყურადღებისთვის</a:t>
            </a:r>
            <a:endParaRPr lang="en-US" sz="4800">
              <a:solidFill>
                <a:srgbClr val="FBE9ED"/>
              </a:solidFill>
              <a:latin typeface="Ek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upRight)">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8888" y="635000"/>
            <a:ext cx="2564053" cy="1950156"/>
          </a:xfrm>
        </p:spPr>
        <p:txBody>
          <a:bodyPr/>
          <a:lstStyle/>
          <a:p>
            <a:pPr>
              <a:defRPr/>
            </a:pPr>
            <a:r>
              <a:rPr lang="ka-GE" sz="1800" dirty="0" smtClean="0"/>
              <a:t>საკვლევი ტერიტორია შედის ონისა და ამბროლაურის შემადგენლობაში</a:t>
            </a:r>
            <a:endParaRPr lang="en-US" sz="1800" dirty="0"/>
          </a:p>
        </p:txBody>
      </p:sp>
      <p:sp>
        <p:nvSpPr>
          <p:cNvPr id="65538" name="Text Placeholder 4"/>
          <p:cNvSpPr>
            <a:spLocks noGrp="1"/>
          </p:cNvSpPr>
          <p:nvPr>
            <p:ph type="body" sz="half" idx="2"/>
          </p:nvPr>
        </p:nvSpPr>
        <p:spPr>
          <a:xfrm>
            <a:off x="6084888" y="3282950"/>
            <a:ext cx="2733675" cy="1920875"/>
          </a:xfrm>
        </p:spPr>
        <p:txBody>
          <a:bodyPr/>
          <a:lstStyle/>
          <a:p>
            <a:pPr>
              <a:spcBef>
                <a:spcPct val="0"/>
              </a:spcBef>
            </a:pPr>
            <a:r>
              <a:rPr lang="ka-GE" sz="2400" smtClean="0">
                <a:latin typeface="Trebuchet MS" pitchFamily="34" charset="0"/>
              </a:rPr>
              <a:t>ონის ფართობია 1359</a:t>
            </a:r>
          </a:p>
          <a:p>
            <a:pPr>
              <a:spcBef>
                <a:spcPct val="0"/>
              </a:spcBef>
            </a:pPr>
            <a:r>
              <a:rPr lang="ka-GE" sz="2400" smtClean="0">
                <a:latin typeface="Trebuchet MS" pitchFamily="34" charset="0"/>
              </a:rPr>
              <a:t>ამბროლაურის - 1142</a:t>
            </a:r>
            <a:endParaRPr lang="en-US" sz="2400" smtClean="0">
              <a:latin typeface="Trebuchet MS" pitchFamily="34" charset="0"/>
            </a:endParaRPr>
          </a:p>
        </p:txBody>
      </p:sp>
      <p:sp>
        <p:nvSpPr>
          <p:cNvPr id="6553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C43126-D69D-4261-BF0C-0C0882837FC9}" type="slidenum">
              <a:rPr lang="en-US" smtClean="0"/>
              <a:pPr/>
              <a:t>3</a:t>
            </a:fld>
            <a:endParaRPr lang="en-US" smtClean="0"/>
          </a:p>
        </p:txBody>
      </p:sp>
      <p:pic>
        <p:nvPicPr>
          <p:cNvPr id="1027" name="Picture 3" descr="C:\Users\Student\Desktop\dapataravebulebi\saqartvelo_politikuri_500 000.jpg"/>
          <p:cNvPicPr>
            <a:picLocks noGrp="1" noChangeAspect="1" noChangeArrowheads="1"/>
          </p:cNvPicPr>
          <p:nvPr>
            <p:ph type="pic" idx="1"/>
          </p:nvPr>
        </p:nvPicPr>
        <p:blipFill>
          <a:blip r:embed="rId2">
            <a:extLst>
              <a:ext uri="{28A0092B-C50C-407E-A947-70E740481C1C}"/>
            </a:extLst>
          </a:blip>
          <a:srcRect l="12486" r="12486"/>
          <a:stretch>
            <a:fillRect/>
          </a:stretch>
        </p:blipFill>
        <p:spPr>
          <a:xfrm>
            <a:off x="270933" y="688622"/>
            <a:ext cx="5746045" cy="5226756"/>
          </a:xfrm>
          <a:noFill/>
          <a:extLst>
            <a:ext uri="{909E8E84-426E-40DD-AFC4-6F175D3DCCD1}"/>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7242175" cy="1143000"/>
          </a:xfrm>
        </p:spPr>
        <p:txBody>
          <a:bodyPr lIns="45720" tIns="0" rIns="45720" bIns="0" anchor="b"/>
          <a:lstStyle/>
          <a:p>
            <a:pPr marL="0" indent="0" eaLnBrk="0" hangingPunct="0">
              <a:defRPr/>
            </a:pPr>
            <a:r>
              <a:rPr lang="ka-GE" sz="24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საკვლევი ტერიტორია მოიცავს:</a:t>
            </a:r>
            <a:endParaRPr lang="ru-RU" sz="24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66562" name="Содержимое 5"/>
          <p:cNvSpPr>
            <a:spLocks noGrp="1"/>
          </p:cNvSpPr>
          <p:nvPr>
            <p:ph sz="half" idx="4294967295"/>
          </p:nvPr>
        </p:nvSpPr>
        <p:spPr>
          <a:xfrm>
            <a:off x="0" y="1643063"/>
            <a:ext cx="3521075" cy="4525962"/>
          </a:xfrm>
        </p:spPr>
        <p:txBody>
          <a:bodyPr/>
          <a:lstStyle/>
          <a:p>
            <a:pPr>
              <a:buFont typeface="Wingdings 2" pitchFamily="18" charset="2"/>
              <a:buNone/>
            </a:pPr>
            <a:r>
              <a:rPr lang="ka-GE">
                <a:solidFill>
                  <a:srgbClr val="0000FF"/>
                </a:solidFill>
              </a:rPr>
              <a:t>კავკასიონის რაჭის მონაკვეთს,</a:t>
            </a:r>
          </a:p>
          <a:p>
            <a:pPr>
              <a:buFont typeface="Wingdings 2" pitchFamily="18" charset="2"/>
              <a:buNone/>
            </a:pPr>
            <a:r>
              <a:rPr lang="ka-GE">
                <a:solidFill>
                  <a:srgbClr val="0000FF"/>
                </a:solidFill>
              </a:rPr>
              <a:t>შოდა-კედელას ქედს,</a:t>
            </a:r>
          </a:p>
          <a:p>
            <a:pPr>
              <a:buFont typeface="Wingdings 2" pitchFamily="18" charset="2"/>
              <a:buNone/>
            </a:pPr>
            <a:r>
              <a:rPr lang="ka-GE">
                <a:solidFill>
                  <a:srgbClr val="0000FF"/>
                </a:solidFill>
              </a:rPr>
              <a:t>რიონ-ჭანჭახის გასწვრივ დადაბლებას,</a:t>
            </a:r>
          </a:p>
          <a:p>
            <a:pPr>
              <a:buFont typeface="Wingdings 2" pitchFamily="18" charset="2"/>
              <a:buNone/>
            </a:pPr>
            <a:r>
              <a:rPr lang="ka-GE">
                <a:solidFill>
                  <a:srgbClr val="0000FF"/>
                </a:solidFill>
              </a:rPr>
              <a:t>მდინარე რიონის ხეობას.</a:t>
            </a:r>
          </a:p>
          <a:p>
            <a:pPr>
              <a:buFont typeface="Wingdings 2" pitchFamily="18" charset="2"/>
              <a:buNone/>
            </a:pPr>
            <a:r>
              <a:rPr lang="ka-GE" sz="3200">
                <a:solidFill>
                  <a:srgbClr val="0000FF"/>
                </a:solidFill>
              </a:rPr>
              <a:t>შაორის ქვაბულს</a:t>
            </a:r>
          </a:p>
          <a:p>
            <a:pPr>
              <a:buFont typeface="Wingdings 2" pitchFamily="18" charset="2"/>
              <a:buNone/>
            </a:pPr>
            <a:endParaRPr lang="ru-RU" sz="1800">
              <a:solidFill>
                <a:srgbClr val="0000FF"/>
              </a:solidFill>
            </a:endParaRPr>
          </a:p>
        </p:txBody>
      </p:sp>
      <p:pic>
        <p:nvPicPr>
          <p:cNvPr id="66563" name="Содержимое 6" descr="загруженное.jpg"/>
          <p:cNvPicPr>
            <a:picLocks noGrp="1" noChangeAspect="1"/>
          </p:cNvPicPr>
          <p:nvPr>
            <p:ph sz="half" idx="4294967295"/>
          </p:nvPr>
        </p:nvPicPr>
        <p:blipFill>
          <a:blip r:embed="rId2"/>
          <a:srcRect/>
          <a:stretch>
            <a:fillRect/>
          </a:stretch>
        </p:blipFill>
        <p:spPr>
          <a:xfrm>
            <a:off x="3762375" y="1663700"/>
            <a:ext cx="5381625" cy="46466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1"/>
          <p:cNvSpPr>
            <a:spLocks noGrp="1"/>
          </p:cNvSpPr>
          <p:nvPr>
            <p:ph type="sldNum" sz="quarter" idx="12"/>
          </p:nvPr>
        </p:nvSpPr>
        <p:spPr bwMode="auto">
          <a:xfrm>
            <a:off x="6251575" y="6556375"/>
            <a:ext cx="588963" cy="228600"/>
          </a:xfrm>
          <a:noFill/>
          <a:ln>
            <a:miter lim="800000"/>
            <a:headEnd/>
            <a:tailEnd/>
          </a:ln>
        </p:spPr>
        <p:txBody>
          <a:bodyPr wrap="square" lIns="0" tIns="0" rIns="0" bIns="0" numCol="1" anchorCtr="0" compatLnSpc="1">
            <a:prstTxWarp prst="textNoShape">
              <a:avLst/>
            </a:prstTxWarp>
          </a:bodyPr>
          <a:lstStyle/>
          <a:p>
            <a:pPr algn="r"/>
            <a:fld id="{E9801A5F-150F-409D-8970-CA71D3D36226}" type="slidenum">
              <a:rPr lang="en-US" sz="1100">
                <a:solidFill>
                  <a:schemeClr val="tx2"/>
                </a:solidFill>
              </a:rPr>
              <a:pPr algn="r"/>
              <a:t>5</a:t>
            </a:fld>
            <a:endParaRPr lang="en-US" sz="1100">
              <a:solidFill>
                <a:schemeClr val="tx2"/>
              </a:solidFill>
            </a:endParaRPr>
          </a:p>
        </p:txBody>
      </p:sp>
      <p:sp>
        <p:nvSpPr>
          <p:cNvPr id="3" name="Title 2"/>
          <p:cNvSpPr>
            <a:spLocks noGrp="1"/>
          </p:cNvSpPr>
          <p:nvPr>
            <p:ph type="title" idx="4294967295"/>
          </p:nvPr>
        </p:nvSpPr>
        <p:spPr>
          <a:xfrm>
            <a:off x="457200" y="320675"/>
            <a:ext cx="7239000" cy="1143000"/>
          </a:xfrm>
        </p:spPr>
        <p:txBody>
          <a:bodyPr lIns="45720" tIns="0" rIns="45720" bIns="0" anchor="b"/>
          <a:lstStyle/>
          <a:p>
            <a:pPr marL="0" indent="0" eaLnBrk="0" hangingPunct="0">
              <a:defRPr/>
            </a:pPr>
            <a:r>
              <a:rPr lang="ka-GE" sz="32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საკვლევი ტერიტორიის კლიმატის ჩამოყალიბებაში მონაწილეობენ:</a:t>
            </a:r>
            <a:endParaRPr lang="en-US"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67587" name="Text Placeholder 3"/>
          <p:cNvSpPr>
            <a:spLocks noGrp="1"/>
          </p:cNvSpPr>
          <p:nvPr>
            <p:ph type="body" idx="4294967295"/>
          </p:nvPr>
        </p:nvSpPr>
        <p:spPr/>
        <p:txBody>
          <a:bodyPr/>
          <a:lstStyle/>
          <a:p>
            <a:r>
              <a:rPr lang="ka-GE" sz="3200"/>
              <a:t>ქედების ჰიფსომეტრიულ სიმაღლეთა დიდი სხვაობა</a:t>
            </a:r>
          </a:p>
          <a:p>
            <a:r>
              <a:rPr lang="ka-GE" sz="3200"/>
              <a:t>მყინვარების და თოვლის საფარის არსებობა</a:t>
            </a:r>
          </a:p>
          <a:p>
            <a:r>
              <a:rPr lang="ka-GE" sz="3200"/>
              <a:t>მცენარეულ საფართა თავისებურება</a:t>
            </a:r>
          </a:p>
          <a:p>
            <a:r>
              <a:rPr lang="ka-GE" sz="3200"/>
              <a:t>მდინარეთა აუზის გეოგრაფიული განლაგება</a:t>
            </a:r>
          </a:p>
          <a:p>
            <a:r>
              <a:rPr lang="ka-GE" sz="3200"/>
              <a:t>შავი ზღვა</a:t>
            </a:r>
            <a:endParaRPr lang="ru-RU"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57200" y="267494"/>
            <a:ext cx="8229600" cy="1399032"/>
          </a:xfrm>
        </p:spPr>
        <p:txBody>
          <a:bodyPr>
            <a:noAutofit/>
          </a:bodyPr>
          <a:lstStyle/>
          <a:p>
            <a:pPr marL="0" indent="0" algn="ctr" fontAlgn="auto">
              <a:spcAft>
                <a:spcPts val="0"/>
              </a:spcAft>
              <a:defRPr/>
            </a:pPr>
            <a:r>
              <a:rPr lang="ka-GE" sz="4000"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საინტერესოა საკვლევი ტერიტორიის ნიადაგებიც, აქ ძირითადად გვხვდება: </a:t>
            </a:r>
            <a:endParaRPr lang="ru-RU" sz="4000"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5" name="Подзаголовок 4"/>
          <p:cNvSpPr>
            <a:spLocks noGrp="1"/>
          </p:cNvSpPr>
          <p:nvPr>
            <p:ph sz="half" idx="4294967295"/>
          </p:nvPr>
        </p:nvSpPr>
        <p:spPr>
          <a:xfrm>
            <a:off x="457200" y="1919288"/>
            <a:ext cx="4038600" cy="4329112"/>
          </a:xfrm>
        </p:spPr>
        <p:txBody>
          <a:bodyPr>
            <a:normAutofit fontScale="92500" lnSpcReduction="20000"/>
          </a:bodyPr>
          <a:lstStyle/>
          <a:p>
            <a:pPr marL="448056" indent="-384048" algn="ctr" fontAlgn="auto">
              <a:spcAft>
                <a:spcPts val="0"/>
              </a:spcAft>
              <a:buFont typeface="Wingdings 2"/>
              <a:buChar char=""/>
              <a:defRPr/>
            </a:pPr>
            <a:endParaRPr lang="ka-GE" sz="2800" kern="1200" dirty="0">
              <a:latin typeface="+mn-lt"/>
              <a:ea typeface="+mn-ea"/>
              <a:cs typeface="+mn-cs"/>
            </a:endParaRPr>
          </a:p>
          <a:p>
            <a:pPr marL="448056" indent="-384048" fontAlgn="auto">
              <a:spcAft>
                <a:spcPts val="0"/>
              </a:spcAft>
              <a:buFont typeface="Wingdings 2"/>
              <a:buChar char=""/>
              <a:defRPr/>
            </a:pPr>
            <a:endParaRPr lang="ru-RU" sz="2800" kern="1200" dirty="0">
              <a:latin typeface="+mn-lt"/>
              <a:ea typeface="+mn-ea"/>
              <a:cs typeface="+mn-cs"/>
            </a:endParaRPr>
          </a:p>
        </p:txBody>
      </p:sp>
      <p:sp>
        <p:nvSpPr>
          <p:cNvPr id="6" name="Содержимое 5"/>
          <p:cNvSpPr>
            <a:spLocks noGrp="1"/>
          </p:cNvSpPr>
          <p:nvPr>
            <p:ph sz="half" idx="4294967295"/>
          </p:nvPr>
        </p:nvSpPr>
        <p:spPr>
          <a:xfrm>
            <a:off x="4648200" y="2414588"/>
            <a:ext cx="4038600" cy="3833812"/>
          </a:xfrm>
        </p:spPr>
        <p:txBody>
          <a:bodyPr>
            <a:normAutofit fontScale="92500" lnSpcReduction="20000"/>
          </a:bodyPr>
          <a:lstStyle/>
          <a:p>
            <a:pPr marL="448056" indent="-384048" fontAlgn="auto">
              <a:spcAft>
                <a:spcPts val="0"/>
              </a:spcAft>
              <a:buFont typeface="Wingdings 2"/>
              <a:buChar char=""/>
              <a:defRPr/>
            </a:pPr>
            <a:endParaRPr lang="ka-GE" sz="3500" kern="1200" dirty="0">
              <a:latin typeface="+mn-lt"/>
              <a:ea typeface="+mn-ea"/>
              <a:cs typeface="+mn-cs"/>
            </a:endParaRPr>
          </a:p>
          <a:p>
            <a:pPr marL="448056" indent="-384048" fontAlgn="auto">
              <a:spcAft>
                <a:spcPts val="0"/>
              </a:spcAft>
              <a:buFont typeface="Wingdings 2"/>
              <a:buChar char=""/>
              <a:defRPr/>
            </a:pPr>
            <a:r>
              <a:rPr lang="ka-GE" sz="3500" kern="1200" dirty="0">
                <a:latin typeface="+mn-lt"/>
                <a:ea typeface="+mn-ea"/>
                <a:cs typeface="+mn-cs"/>
              </a:rPr>
              <a:t>.ტყის ყომრალი ნიადაგები</a:t>
            </a:r>
          </a:p>
          <a:p>
            <a:pPr marL="448056" indent="-384048" fontAlgn="auto">
              <a:spcAft>
                <a:spcPts val="0"/>
              </a:spcAft>
              <a:buFont typeface="Wingdings 2"/>
              <a:buChar char=""/>
              <a:defRPr/>
            </a:pPr>
            <a:r>
              <a:rPr lang="ka-GE" sz="3500" kern="1200" dirty="0">
                <a:latin typeface="+mn-lt"/>
                <a:ea typeface="+mn-ea"/>
                <a:cs typeface="+mn-cs"/>
              </a:rPr>
              <a:t>.ტყის გაერწრებული .ნიადაგები</a:t>
            </a:r>
          </a:p>
          <a:p>
            <a:pPr marL="448056" indent="-384048" fontAlgn="auto">
              <a:spcAft>
                <a:spcPts val="0"/>
              </a:spcAft>
              <a:buFont typeface="Wingdings 2"/>
              <a:buChar char=""/>
              <a:defRPr/>
            </a:pPr>
            <a:r>
              <a:rPr lang="ka-GE" sz="3500" kern="1200" dirty="0">
                <a:latin typeface="+mn-lt"/>
                <a:ea typeface="+mn-ea"/>
                <a:cs typeface="+mn-cs"/>
              </a:rPr>
              <a:t>.მთა-მდელოს ნიადაგები</a:t>
            </a:r>
          </a:p>
          <a:p>
            <a:pPr marL="448056" indent="-384048" fontAlgn="auto">
              <a:spcAft>
                <a:spcPts val="0"/>
              </a:spcAft>
              <a:buFont typeface="Wingdings 2"/>
              <a:buChar char=""/>
              <a:defRPr/>
            </a:pPr>
            <a:endParaRPr lang="ru-RU" sz="2600" kern="1200" dirty="0">
              <a:latin typeface="+mn-lt"/>
              <a:ea typeface="+mn-ea"/>
              <a:cs typeface="+mn-cs"/>
            </a:endParaRPr>
          </a:p>
        </p:txBody>
      </p:sp>
      <p:pic>
        <p:nvPicPr>
          <p:cNvPr id="68612" name="Picture 3" descr="C:\Documents and Settings\Admin\Рабочий стол\niadagi.jpg"/>
          <p:cNvPicPr>
            <a:picLocks noChangeAspect="1" noChangeArrowheads="1"/>
          </p:cNvPicPr>
          <p:nvPr/>
        </p:nvPicPr>
        <p:blipFill>
          <a:blip r:embed="rId2"/>
          <a:srcRect/>
          <a:stretch>
            <a:fillRect/>
          </a:stretch>
        </p:blipFill>
        <p:spPr bwMode="auto">
          <a:xfrm>
            <a:off x="554038" y="2278063"/>
            <a:ext cx="4138612" cy="386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Содержимое 41"/>
          <p:cNvSpPr>
            <a:spLocks noGrp="1"/>
          </p:cNvSpPr>
          <p:nvPr>
            <p:ph sz="half" idx="4294967295"/>
          </p:nvPr>
        </p:nvSpPr>
        <p:spPr>
          <a:xfrm>
            <a:off x="457200" y="1882775"/>
            <a:ext cx="3521075" cy="4572000"/>
          </a:xfrm>
        </p:spPr>
        <p:txBody>
          <a:bodyPr/>
          <a:lstStyle/>
          <a:p>
            <a:pPr>
              <a:buFont typeface="Wingdings 2" pitchFamily="18" charset="2"/>
              <a:buNone/>
            </a:pPr>
            <a:r>
              <a:rPr lang="ka-GE" sz="3200"/>
              <a:t>1.თხილნარები</a:t>
            </a:r>
          </a:p>
          <a:p>
            <a:pPr>
              <a:buFont typeface="Wingdings 2" pitchFamily="18" charset="2"/>
              <a:buNone/>
            </a:pPr>
            <a:r>
              <a:rPr lang="ka-GE" sz="3200"/>
              <a:t>2.ფოთლოვანი წიფლის,რცხილის და ფიჭვის ტყეები</a:t>
            </a:r>
          </a:p>
          <a:p>
            <a:pPr>
              <a:buFont typeface="Wingdings 2" pitchFamily="18" charset="2"/>
              <a:buNone/>
            </a:pPr>
            <a:r>
              <a:rPr lang="ka-GE" sz="3200"/>
              <a:t>3. წიფლნარები</a:t>
            </a:r>
          </a:p>
          <a:p>
            <a:pPr>
              <a:buFont typeface="Wingdings 2" pitchFamily="18" charset="2"/>
              <a:buNone/>
            </a:pPr>
            <a:r>
              <a:rPr lang="ka-GE" sz="3200"/>
              <a:t>4.მუქწიწვიანი ტყეები</a:t>
            </a:r>
            <a:endParaRPr lang="ru-RU" sz="3200"/>
          </a:p>
        </p:txBody>
      </p:sp>
      <p:sp>
        <p:nvSpPr>
          <p:cNvPr id="69634" name="Содержимое 42"/>
          <p:cNvSpPr>
            <a:spLocks noGrp="1"/>
          </p:cNvSpPr>
          <p:nvPr>
            <p:ph sz="half" idx="4294967295"/>
          </p:nvPr>
        </p:nvSpPr>
        <p:spPr>
          <a:xfrm>
            <a:off x="4178300" y="1882775"/>
            <a:ext cx="3521075" cy="4572000"/>
          </a:xfrm>
        </p:spPr>
        <p:txBody>
          <a:bodyPr/>
          <a:lstStyle/>
          <a:p>
            <a:r>
              <a:rPr lang="ka-GE" sz="3200"/>
              <a:t>წიფლნარ-მუქწიწვიანი ტყეები</a:t>
            </a:r>
          </a:p>
          <a:p>
            <a:r>
              <a:rPr lang="ka-GE" sz="3200"/>
              <a:t>მაღალმთიანი მდელოები</a:t>
            </a:r>
          </a:p>
          <a:p>
            <a:r>
              <a:rPr lang="ka-GE" sz="3200"/>
              <a:t>სუბალპური  მდელოები</a:t>
            </a:r>
          </a:p>
          <a:p>
            <a:r>
              <a:rPr lang="ka-GE" sz="3200"/>
              <a:t>ალპური მდელოები</a:t>
            </a:r>
            <a:endParaRPr lang="ru-RU" sz="3200"/>
          </a:p>
        </p:txBody>
      </p:sp>
      <p:sp>
        <p:nvSpPr>
          <p:cNvPr id="69635" name="Slide Number Placeholder 1"/>
          <p:cNvSpPr>
            <a:spLocks noGrp="1"/>
          </p:cNvSpPr>
          <p:nvPr>
            <p:ph type="sldNum" sz="quarter" idx="12"/>
          </p:nvPr>
        </p:nvSpPr>
        <p:spPr bwMode="auto">
          <a:xfrm>
            <a:off x="6251575" y="6556375"/>
            <a:ext cx="588963" cy="228600"/>
          </a:xfrm>
          <a:noFill/>
          <a:ln>
            <a:miter lim="800000"/>
            <a:headEnd/>
            <a:tailEnd/>
          </a:ln>
        </p:spPr>
        <p:txBody>
          <a:bodyPr wrap="square" lIns="0" tIns="0" rIns="0" bIns="0" numCol="1" anchorCtr="0" compatLnSpc="1">
            <a:prstTxWarp prst="textNoShape">
              <a:avLst/>
            </a:prstTxWarp>
          </a:bodyPr>
          <a:lstStyle/>
          <a:p>
            <a:pPr algn="r"/>
            <a:fld id="{6FFCD27D-96AA-42A7-A159-EA6B805C9583}" type="slidenum">
              <a:rPr lang="en-US" sz="1400">
                <a:solidFill>
                  <a:schemeClr val="tx2"/>
                </a:solidFill>
              </a:rPr>
              <a:pPr algn="r"/>
              <a:t>7</a:t>
            </a:fld>
            <a:endParaRPr lang="en-US" sz="1400">
              <a:solidFill>
                <a:schemeClr val="tx2"/>
              </a:solidFill>
            </a:endParaRPr>
          </a:p>
        </p:txBody>
      </p:sp>
      <p:sp>
        <p:nvSpPr>
          <p:cNvPr id="8" name="Заголовок 7"/>
          <p:cNvSpPr>
            <a:spLocks noGrp="1"/>
          </p:cNvSpPr>
          <p:nvPr>
            <p:ph type="title" idx="4294967295"/>
          </p:nvPr>
        </p:nvSpPr>
        <p:spPr>
          <a:xfrm>
            <a:off x="457200" y="320040"/>
            <a:ext cx="7242048" cy="1143000"/>
          </a:xfrm>
        </p:spPr>
        <p:txBody>
          <a:bodyPr lIns="45720" tIns="0" rIns="45720" bIns="0" anchor="b"/>
          <a:lstStyle/>
          <a:p>
            <a:pPr marL="0" indent="0" eaLnBrk="0" hangingPunct="0">
              <a:defRPr/>
            </a:pPr>
            <a:r>
              <a:rPr lang="ka-GE" sz="2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საკვლევ ტერიტორიაზე გავრცელებულია :</a:t>
            </a:r>
            <a:endParaRPr lang="ru-RU" sz="2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Tree>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9"/>
          <p:cNvSpPr>
            <a:spLocks noGrp="1"/>
          </p:cNvSpPr>
          <p:nvPr>
            <p:ph type="title" idx="4294967295"/>
          </p:nvPr>
        </p:nvSpPr>
        <p:spPr bwMode="auto">
          <a:xfrm>
            <a:off x="457200" y="274638"/>
            <a:ext cx="7467600" cy="2333625"/>
          </a:xfrm>
        </p:spPr>
        <p:txBody>
          <a:bodyPr lIns="45720" rIns="45720"/>
          <a:lstStyle/>
          <a:p>
            <a:pPr algn="ctr"/>
            <a:r>
              <a:rPr lang="ka-GE" sz="3200"/>
              <a:t>საკვლევ ტერიტორიაზე ჰიდროგრაფიულ ქსელს მდინარე რიონი და მისი შენაკადები ქმნის, რომელთაგან აღსანიშნავია: </a:t>
            </a:r>
            <a:endParaRPr lang="ru-RU" sz="3200"/>
          </a:p>
        </p:txBody>
      </p:sp>
      <p:sp>
        <p:nvSpPr>
          <p:cNvPr id="70658" name="Содержимое 10"/>
          <p:cNvSpPr>
            <a:spLocks noGrp="1"/>
          </p:cNvSpPr>
          <p:nvPr>
            <p:ph sz="half" idx="4294967295"/>
          </p:nvPr>
        </p:nvSpPr>
        <p:spPr>
          <a:xfrm>
            <a:off x="457200" y="3206750"/>
            <a:ext cx="4030663" cy="3248025"/>
          </a:xfrm>
        </p:spPr>
        <p:txBody>
          <a:bodyPr/>
          <a:lstStyle/>
          <a:p>
            <a:r>
              <a:rPr lang="ka-GE" sz="2600"/>
              <a:t>რიონი</a:t>
            </a:r>
          </a:p>
          <a:p>
            <a:r>
              <a:rPr lang="ka-GE" sz="2600"/>
              <a:t>ზოფხიტურა</a:t>
            </a:r>
          </a:p>
          <a:p>
            <a:r>
              <a:rPr lang="ka-GE" sz="2600"/>
              <a:t>ჭანჭახი</a:t>
            </a:r>
          </a:p>
          <a:p>
            <a:r>
              <a:rPr lang="ka-GE" sz="2600"/>
              <a:t>საკაურა</a:t>
            </a:r>
          </a:p>
          <a:p>
            <a:r>
              <a:rPr lang="ka-GE" sz="2600"/>
              <a:t>ლუხუნი</a:t>
            </a:r>
            <a:endParaRPr lang="ru-RU" sz="2600"/>
          </a:p>
        </p:txBody>
      </p:sp>
      <p:sp>
        <p:nvSpPr>
          <p:cNvPr id="5" name="Номер слайда 4"/>
          <p:cNvSpPr>
            <a:spLocks noGrp="1"/>
          </p:cNvSpPr>
          <p:nvPr>
            <p:ph type="sldNum" sz="quarter" idx="12"/>
          </p:nvPr>
        </p:nvSpPr>
        <p:spPr>
          <a:xfrm>
            <a:off x="8153400" y="6421438"/>
            <a:ext cx="762000" cy="365125"/>
          </a:xfrm>
        </p:spPr>
        <p:txBody>
          <a:bodyPr lIns="0" tIns="0" rIns="0" bIns="0"/>
          <a:lstStyle/>
          <a:p>
            <a:pPr algn="r">
              <a:defRPr/>
            </a:pPr>
            <a:fld id="{B1B45BAA-18B4-4240-9943-F23A0ED8A105}" type="slidenum">
              <a:rPr lang="en-US" sz="1000">
                <a:solidFill>
                  <a:schemeClr val="tx2">
                    <a:shade val="50000"/>
                  </a:schemeClr>
                </a:solidFill>
              </a:rPr>
              <a:pPr algn="r">
                <a:defRPr/>
              </a:pPr>
              <a:t>8</a:t>
            </a:fld>
            <a:endParaRPr lang="en-US" sz="1000">
              <a:solidFill>
                <a:schemeClr val="tx2">
                  <a:shade val="50000"/>
                </a:schemeClr>
              </a:solidFill>
            </a:endParaRPr>
          </a:p>
        </p:txBody>
      </p:sp>
      <p:sp>
        <p:nvSpPr>
          <p:cNvPr id="70660" name="Content Placeholder 1"/>
          <p:cNvSpPr>
            <a:spLocks noGrp="1"/>
          </p:cNvSpPr>
          <p:nvPr>
            <p:ph sz="half" idx="4294967295"/>
          </p:nvPr>
        </p:nvSpPr>
        <p:spPr>
          <a:xfrm>
            <a:off x="3124200" y="2967038"/>
            <a:ext cx="5562600" cy="3487737"/>
          </a:xfrm>
        </p:spPr>
        <p:txBody>
          <a:bodyPr/>
          <a:lstStyle/>
          <a:p>
            <a:endParaRPr lang="en-US" sz="2600"/>
          </a:p>
        </p:txBody>
      </p:sp>
      <p:pic>
        <p:nvPicPr>
          <p:cNvPr id="70661" name="Picture 2" descr="C:\Users\Student\Desktop\dapataravebulebi\hidrologia .jpg"/>
          <p:cNvPicPr>
            <a:picLocks noChangeAspect="1" noChangeArrowheads="1"/>
          </p:cNvPicPr>
          <p:nvPr/>
        </p:nvPicPr>
        <p:blipFill>
          <a:blip r:embed="rId2"/>
          <a:srcRect/>
          <a:stretch>
            <a:fillRect/>
          </a:stretch>
        </p:blipFill>
        <p:spPr bwMode="auto">
          <a:xfrm>
            <a:off x="3138488" y="2674938"/>
            <a:ext cx="5599112" cy="346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5556250" y="0"/>
            <a:ext cx="3054350" cy="2959100"/>
          </a:xfrm>
        </p:spPr>
        <p:txBody>
          <a:bodyPr>
            <a:normAutofit fontScale="90000"/>
          </a:bodyPr>
          <a:lstStyle/>
          <a:p>
            <a:pPr fontAlgn="auto">
              <a:spcAft>
                <a:spcPts val="0"/>
              </a:spcAft>
              <a:defRPr/>
            </a:pPr>
            <a:r>
              <a:rPr lang="ka-GE" sz="3600" dirty="0" smtClean="0"/>
              <a:t>აღსანიშნავია შაორის წყალსაცავი და რაჭის მინერალური წყლები</a:t>
            </a:r>
            <a:endParaRPr lang="ru-RU" sz="3600" dirty="0"/>
          </a:p>
        </p:txBody>
      </p:sp>
      <p:pic>
        <p:nvPicPr>
          <p:cNvPr id="15" name="Рисунок 14" descr="shaori.jpg"/>
          <p:cNvPicPr>
            <a:picLocks noGrp="1" noChangeAspect="1"/>
          </p:cNvPicPr>
          <p:nvPr>
            <p:ph type="pic" idx="1"/>
          </p:nvPr>
        </p:nvPicPr>
        <p:blipFill>
          <a:blip r:embed="rId2" cstate="print"/>
          <a:srcRect l="19766" r="19766"/>
          <a:stretch>
            <a:fillRect/>
          </a:stretch>
        </p:blipFill>
        <p:spPr>
          <a:xfrm>
            <a:off x="496002" y="734518"/>
            <a:ext cx="4441372" cy="4542019"/>
          </a:xfrm>
        </p:spPr>
      </p:pic>
      <p:sp>
        <p:nvSpPr>
          <p:cNvPr id="71683" name="Содержимое 27"/>
          <p:cNvSpPr>
            <a:spLocks noGrp="1"/>
          </p:cNvSpPr>
          <p:nvPr>
            <p:ph type="body" sz="half" idx="2"/>
          </p:nvPr>
        </p:nvSpPr>
        <p:spPr>
          <a:xfrm>
            <a:off x="5556250" y="2998788"/>
            <a:ext cx="3054350" cy="3011487"/>
          </a:xfrm>
        </p:spPr>
        <p:txBody>
          <a:bodyPr/>
          <a:lstStyle/>
          <a:p>
            <a:r>
              <a:rPr lang="ka-GE" smtClean="0">
                <a:latin typeface="Arial" charset="0"/>
              </a:rPr>
              <a:t> </a:t>
            </a:r>
            <a:endParaRPr lang="ru-RU" smtClean="0">
              <a:latin typeface="Arial" charset="0"/>
            </a:endParaRPr>
          </a:p>
          <a:p>
            <a:endParaRPr lang="ru-RU" smtClean="0">
              <a:latin typeface="Arial" charset="0"/>
            </a:endParaRPr>
          </a:p>
        </p:txBody>
      </p:sp>
      <p:sp>
        <p:nvSpPr>
          <p:cNvPr id="2" name="Slide Number Placeholder 1"/>
          <p:cNvSpPr>
            <a:spLocks noGrp="1"/>
          </p:cNvSpPr>
          <p:nvPr>
            <p:ph type="sldNum" sz="quarter" idx="12"/>
          </p:nvPr>
        </p:nvSpPr>
        <p:spPr/>
        <p:txBody>
          <a:bodyPr/>
          <a:lstStyle/>
          <a:p>
            <a:pPr>
              <a:defRPr/>
            </a:pPr>
            <a:fld id="{111F0E90-157C-4A5A-BAD2-DE4430C76224}" type="slidenum">
              <a:rPr lang="en-US" sz="1400"/>
              <a:pPr>
                <a:defRPr/>
              </a:pPr>
              <a:t>9</a:t>
            </a:fld>
            <a:endParaRPr lang="en-US" sz="1400"/>
          </a:p>
        </p:txBody>
      </p:sp>
      <p:pic>
        <p:nvPicPr>
          <p:cNvPr id="71685" name="Picture 2" descr="C:\Documents and Settings\Admin\Рабочий стол\naperwkala1.jpg"/>
          <p:cNvPicPr>
            <a:picLocks noChangeAspect="1" noChangeArrowheads="1"/>
          </p:cNvPicPr>
          <p:nvPr/>
        </p:nvPicPr>
        <p:blipFill>
          <a:blip r:embed="rId3"/>
          <a:srcRect/>
          <a:stretch>
            <a:fillRect/>
          </a:stretch>
        </p:blipFill>
        <p:spPr bwMode="auto">
          <a:xfrm>
            <a:off x="5172075" y="3087688"/>
            <a:ext cx="3660775" cy="34559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Verve">
  <a:themeElements>
    <a:clrScheme name="1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1_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
        <a:ea typeface=""/>
        <a:cs typeface=""/>
      </a:majorFont>
      <a:minorFont>
        <a:latin typeface=""/>
        <a:ea typeface=""/>
        <a:cs typeface=""/>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echn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chnic">
      <a:majorFont>
        <a:latin typeface=""/>
        <a:ea typeface=""/>
        <a:cs typeface=""/>
      </a:majorFont>
      <a:minorFont>
        <a:latin typefac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
        <a:ea typeface=""/>
        <a:cs typeface=""/>
      </a:majorFont>
      <a:minorFont>
        <a:latin typeface=""/>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
        <a:ea typeface=""/>
        <a:cs typeface=""/>
      </a:majorFont>
      <a:minorFont>
        <a:latin typeface=""/>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themeOverride>
</file>

<file path=docProps/app.xml><?xml version="1.0" encoding="utf-8"?>
<Properties xmlns="http://schemas.openxmlformats.org/officeDocument/2006/extended-properties" xmlns:vt="http://schemas.openxmlformats.org/officeDocument/2006/docPropsVTypes">
  <Template/>
  <TotalTime>3290</TotalTime>
  <Words>702</Words>
  <Application>Microsoft Office PowerPoint</Application>
  <PresentationFormat>On-screen Show (4:3)</PresentationFormat>
  <Paragraphs>116</Paragraphs>
  <Slides>26</Slides>
  <Notes>1</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1_Verve</vt:lpstr>
      <vt:lpstr>Pixel</vt:lpstr>
      <vt:lpstr>Изящная</vt:lpstr>
      <vt:lpstr>Technic</vt:lpstr>
      <vt:lpstr>Verve</vt:lpstr>
      <vt:lpstr>Urban</vt:lpstr>
      <vt:lpstr>  მდინარე რიონის აუზის გეოდინამიკური პროცესები რაჭის ფარგლებში </vt:lpstr>
      <vt:lpstr>საკვლევი  ტერიტორია  მდებარეობს:</vt:lpstr>
      <vt:lpstr>საკვლევი ტერიტორია შედის ონისა და ამბროლაურის შემადგენლობაში</vt:lpstr>
      <vt:lpstr>საკვლევი ტერიტორია მოიცავს:</vt:lpstr>
      <vt:lpstr>    საკვლევი ტერიტორიის კლიმატის ჩამოყალიბებაში მონაწილეობენ:</vt:lpstr>
      <vt:lpstr>საინტერესოა საკვლევი ტერიტორიის ნიადაგებიც, აქ ძირითადად გვხვდება: </vt:lpstr>
      <vt:lpstr>საკვლევ ტერიტორიაზე გავრცელებულია :</vt:lpstr>
      <vt:lpstr>საკვლევ ტერიტორიაზე ჰიდროგრაფიულ ქსელს მდინარე რიონი და მისი შენაკადები ქმნის, რომელთაგან აღსანიშნავია: </vt:lpstr>
      <vt:lpstr>აღსანიშნავია შაორის წყალსაცავი და რაჭის მინერალური წყლები</vt:lpstr>
      <vt:lpstr>ტერიტორიის ფორმათა ჩამოყალიბებაში ძირითადად მონაწილეობას იღებს შემდეგი პროცესები:</vt:lpstr>
      <vt:lpstr>გამოფიტვა ინტენსიურად მიმდონარეობს შოდა-კედელას ქედზე. შედარებით სუსტად მდ.რონის რაჭის დეპრესიის ფარგლებში. გამოფიტვის აგენტების მოქმედების შედეგად გვხვდება:</vt:lpstr>
      <vt:lpstr>Slide 12</vt:lpstr>
      <vt:lpstr>თანამედროვე მყინვარები ცენტრალურ კავკასიონზე მძლავრ კერას წარმადგენს. აქ სულ 112 მყინვარია, რომელთა ფართობი 75,1კვ/კმ-ია.სხვადასხვა მორფოლოგიური ტიპის მყინვარებს სხვადასხვა ფართობი უკავია</vt:lpstr>
      <vt:lpstr>მწვერვალების მაღალი სიმაღლე კარგი საშუალებაა თანამედროვე მყინვარების ჩამოყალიბებისთვის, ზოგიერთი მათგანი საკმაოდ დიდ სიგრძეს აღწევს: </vt:lpstr>
      <vt:lpstr>თოვლი ზვავები მჭიდროდ შეკავშირებული თოვლის მასაა, რომელიც მოძრაობის რელიეფის დაქანების მიმართულებით. წარმოქმნის ბორცვიან რელიეფს და მონაწილეობს მყინვარის ენის კვებაში. მაგ. მყინვარი ბოყო </vt:lpstr>
      <vt:lpstr>რაჭის ქედზე კარსტული პროცესები წარმოდგენილია </vt:lpstr>
      <vt:lpstr>Slide 17</vt:lpstr>
      <vt:lpstr> </vt:lpstr>
      <vt:lpstr>რაჭის მიწისძვრის შემდეგ რამდენიმე მეწყრული სხეული ძალიან საშიში გახდა მოსახლეობისთვის   </vt:lpstr>
      <vt:lpstr>სოფელი უწერა მდებარეობს ძველ მეწყრულ სხეულზე, რომელზეც გაჩენილია ახალი საფეხურები. ნაპრალის სიგანე 20-30სმ–ია, სიღრმე–60-70სმ. სიგრძე 130-140მ. მეწყერი საფრთხეს უქმნის 9 მოსახლის საკარმიდამო მიწას</vt:lpstr>
      <vt:lpstr>ს.I ტოლა მდებარეობს სტაბილურ ძველმეწყრულ სხეულზე, თუმცა შეინიშნება ლოკალურად გააქტიურებული უბნები. ცარცული ასაკის კირქვები ქმნის 30-40 მეტრის კარნიზებს. კარნიზების ძირში რღვევის ზოლის გასწვრივ წარმოქმნილია 50მ-მდე სიგანის მეწყრულლი სხეულის რკალისებრი წარბი. წარბის მოწყვეტის ამპლიტუდა 10-15მეტრს აღწევს. მეწყრული სხეულის სიგრძე 1200-1300მეტრია. სიმძლავრე ზოგ ადგილებში 10-15 და იშვიათად 20მეტრამდე.  </vt:lpstr>
      <vt:lpstr>ს. II ტოლას მეწყრული სხეულის ფერდზე წარმოქმნილია საფეხურები და ჩაწყვეტები, რომლის ამპლიტუდა მეწყრის წარბიდან 3 მეტრამდეა.  2006 წლის 13 ივნისს ღამით ტოლასა და ხვანჭკარაში მოსულმა კოკისპირულმა წვიმამ და ღვარცოფმა გამოიწვია საავტომობილო გზებისა და სასოფლო-სამეურნეო სავარგულების დაზიანება, დაიტბორა და მიისილა საცხოვრებელი სახლები და დაიხოცა შინაური ფრინველი.  ს.ტოლში ადიდდა ხევები, ღვარცოფი გადმოვიდა საავტომობილო გზაზე და მიაწყდა მოსახლეობას. დაინგრა გზები, დაზიანდა ხიდბოგირები. სოფ. პირველ ტოლაში მეწყრული პროცესების შედეგად დაზიანდა ქუთაისი–ალპინა–მამისონის საავტომობილო გზის 250 მეტრიანი მონაკვეთი.  </vt:lpstr>
      <vt:lpstr>2008 წელს მოსულმა წვიმებმა გაააქტიურა 2 მეწყრული სხეული ს. მეორე ტოლაში, რომელთაგან ერთმა დააზიანა სოფლის გზა, ხოლო მეორემ საფრთხე შეუქმნა სასოფლო–სამეურნეო სავარგულებსა და ბერიძეების უბნის 7–8 მოსახლეს. მომავალ წელს კარსტულმა და გრუნტის წყლებმა გააუარესა ქანების ფიზიკურ–მექანიკური თვისებები და დინამიკაში მოიყვანა მეწყრული სხეული. ნაპრალები დაფიქსირდა დასახლებულ პუნქტებში, რამაც საშიშროება შეუქმნა 5 ოჯახს. </vt:lpstr>
      <vt:lpstr>Slide 24</vt:lpstr>
      <vt:lpstr>ვაგრძელებ მუშაობას  საკვლევ ტერიტორიაზე მიმდინარე პროცესებთან დაკავშირებით 2013 წელს და მომდევნო წლების პროგნოზზე.</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dato</cp:lastModifiedBy>
  <cp:revision>959</cp:revision>
  <cp:lastPrinted>1601-01-01T00:00:00Z</cp:lastPrinted>
  <dcterms:created xsi:type="dcterms:W3CDTF">1601-01-01T00:00:00Z</dcterms:created>
  <dcterms:modified xsi:type="dcterms:W3CDTF">2013-07-04T19:39:19Z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