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7" r:id="rId3"/>
    <p:sldId id="275" r:id="rId4"/>
    <p:sldId id="283" r:id="rId5"/>
    <p:sldId id="257" r:id="rId6"/>
    <p:sldId id="284" r:id="rId7"/>
    <p:sldId id="267" r:id="rId8"/>
    <p:sldId id="288" r:id="rId9"/>
    <p:sldId id="289" r:id="rId10"/>
    <p:sldId id="290" r:id="rId11"/>
    <p:sldId id="291" r:id="rId12"/>
    <p:sldId id="292" r:id="rId13"/>
    <p:sldId id="293" r:id="rId14"/>
    <p:sldId id="281" r:id="rId15"/>
    <p:sldId id="28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544" autoAdjust="0"/>
    <p:restoredTop sz="94624" autoAdjust="0"/>
  </p:normalViewPr>
  <p:slideViewPr>
    <p:cSldViewPr>
      <p:cViewPr>
        <p:scale>
          <a:sx n="70" d="100"/>
          <a:sy n="70" d="100"/>
        </p:scale>
        <p:origin x="-134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aves%20Messias\Thesis\shedegebiiiiii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aves%20Messias\Thesis\shedegebiiiiii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aves%20Messias\Thesis\shedegebiiiiii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aves%20Messias\Thesis\shedegebiiiiii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aves%20Messias\Thesis\shedegebiiiiii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aves%20Messias\Thesis\shedegebiiiii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stacked"/>
        <c:ser>
          <c:idx val="0"/>
          <c:order val="0"/>
          <c:errBars>
            <c:errBarType val="both"/>
            <c:errValType val="cust"/>
            <c:plus>
              <c:numRef>
                <c:f>(Sheet1!$H$2,Sheet1!$Q$2,Sheet1!$Z$2)</c:f>
                <c:numCache>
                  <c:formatCode>General</c:formatCode>
                  <c:ptCount val="3"/>
                  <c:pt idx="0">
                    <c:v>3.5079275299749742E-4</c:v>
                  </c:pt>
                  <c:pt idx="1">
                    <c:v>5.9047062209356953E-4</c:v>
                  </c:pt>
                  <c:pt idx="2">
                    <c:v>1.5634719199409717E-4</c:v>
                  </c:pt>
                </c:numCache>
              </c:numRef>
            </c:plus>
            <c:minus>
              <c:numRef>
                <c:f>(Sheet1!$H$2,Sheet1!$Q$2,Sheet1!$Z$2)</c:f>
                <c:numCache>
                  <c:formatCode>General</c:formatCode>
                  <c:ptCount val="3"/>
                  <c:pt idx="0">
                    <c:v>3.5079275299749742E-4</c:v>
                  </c:pt>
                  <c:pt idx="1">
                    <c:v>5.9047062209356953E-4</c:v>
                  </c:pt>
                  <c:pt idx="2">
                    <c:v>1.5634719199409717E-4</c:v>
                  </c:pt>
                </c:numCache>
              </c:numRef>
            </c:minus>
          </c:errBars>
          <c:cat>
            <c:strRef>
              <c:f>Sheet1!$I$14:$I$16</c:f>
              <c:strCache>
                <c:ptCount val="3"/>
                <c:pt idx="0">
                  <c:v>პორტ. ღვინო</c:v>
                </c:pt>
                <c:pt idx="1">
                  <c:v>ქართ. ღვინო </c:v>
                </c:pt>
                <c:pt idx="2">
                  <c:v>პორტვეინი </c:v>
                </c:pt>
              </c:strCache>
            </c:strRef>
          </c:cat>
          <c:val>
            <c:numRef>
              <c:f>[shedegebiiiiii.xlsx]Sheet1!$F$2,[shedegebiiiiii.xlsx]Sheet1!$O$2,[shedegebiiiiii.xlsx]Sheet1!$X$2</c:f>
              <c:numCache>
                <c:formatCode>0.00</c:formatCode>
                <c:ptCount val="3"/>
                <c:pt idx="0">
                  <c:v>0.9939749999999995</c:v>
                </c:pt>
                <c:pt idx="1">
                  <c:v>0.99424500000000005</c:v>
                </c:pt>
                <c:pt idx="2">
                  <c:v>1.0198999999999938</c:v>
                </c:pt>
              </c:numCache>
            </c:numRef>
          </c:val>
        </c:ser>
        <c:gapWidth val="55"/>
        <c:overlap val="100"/>
        <c:axId val="54970624"/>
        <c:axId val="55164928"/>
      </c:barChart>
      <c:catAx>
        <c:axId val="5497062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55164928"/>
        <c:crosses val="autoZero"/>
        <c:auto val="1"/>
        <c:lblAlgn val="ctr"/>
        <c:lblOffset val="100"/>
      </c:catAx>
      <c:valAx>
        <c:axId val="5516492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ka-GE" sz="2000" b="1" i="0" u="none" strike="noStrike" baseline="0" dirty="0" smtClean="0"/>
                  <a:t>სიმკვრივე (გ/სმ</a:t>
                </a:r>
                <a:r>
                  <a:rPr lang="ka-GE" sz="2000" b="1" i="0" u="none" strike="noStrike" baseline="30000" dirty="0" smtClean="0"/>
                  <a:t>3</a:t>
                </a:r>
                <a:r>
                  <a:rPr lang="ka-GE" sz="2000" b="1" i="0" u="none" strike="noStrike" baseline="0" dirty="0" smtClean="0"/>
                  <a:t>)</a:t>
                </a:r>
                <a:endParaRPr lang="en-US" sz="4800" b="1" i="0" baseline="30000" dirty="0"/>
              </a:p>
            </c:rich>
          </c:tx>
          <c:layout>
            <c:manualLayout>
              <c:xMode val="edge"/>
              <c:yMode val="edge"/>
              <c:x val="2.6834208223972002E-2"/>
              <c:y val="0.2477744542570256"/>
            </c:manualLayout>
          </c:layout>
        </c:title>
        <c:numFmt formatCode="0.00" sourceLinked="1"/>
        <c:majorTickMark val="none"/>
        <c:tickLblPos val="nextTo"/>
        <c:crossAx val="54970624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stacked"/>
        <c:ser>
          <c:idx val="0"/>
          <c:order val="0"/>
          <c:errBars>
            <c:errBarType val="both"/>
            <c:errValType val="cust"/>
            <c:plus>
              <c:numRef>
                <c:f>[shedegebiiiiii.xlsx]Sheet1!$H$3,[shedegebiiiiii.xlsx]Sheet1!$Q$3,[shedegebiiiiii.xlsx]Sheet1!$Z$3</c:f>
                <c:numCache>
                  <c:formatCode>General</c:formatCode>
                  <c:ptCount val="3"/>
                  <c:pt idx="0">
                    <c:v>0.17240134054649123</c:v>
                  </c:pt>
                  <c:pt idx="1">
                    <c:v>0.307480803375489</c:v>
                  </c:pt>
                  <c:pt idx="2">
                    <c:v>3.7859388972001765E-2</c:v>
                  </c:pt>
                </c:numCache>
              </c:numRef>
            </c:plus>
            <c:minus>
              <c:numRef>
                <c:f>[shedegebiiiiii.xlsx]Sheet1!$H$3,[shedegebiiiiii.xlsx]Sheet1!$Q$3,[shedegebiiiiii.xlsx]Sheet1!$Z$3</c:f>
                <c:numCache>
                  <c:formatCode>General</c:formatCode>
                  <c:ptCount val="3"/>
                  <c:pt idx="0">
                    <c:v>0.17240134054649123</c:v>
                  </c:pt>
                  <c:pt idx="1">
                    <c:v>0.307480803375489</c:v>
                  </c:pt>
                  <c:pt idx="2">
                    <c:v>3.7859388972001765E-2</c:v>
                  </c:pt>
                </c:numCache>
              </c:numRef>
            </c:minus>
          </c:errBars>
          <c:cat>
            <c:strRef>
              <c:f>Sheet1!$I$14:$I$16</c:f>
              <c:strCache>
                <c:ptCount val="3"/>
                <c:pt idx="0">
                  <c:v>პორტ. ღვინო</c:v>
                </c:pt>
                <c:pt idx="1">
                  <c:v>ქართ. ღვინო </c:v>
                </c:pt>
                <c:pt idx="2">
                  <c:v>პორტვეინი </c:v>
                </c:pt>
              </c:strCache>
            </c:strRef>
          </c:cat>
          <c:val>
            <c:numRef>
              <c:f>[shedegebiiiiii.xlsx]Sheet1!$F$3,[shedegebiiiiii.xlsx]Sheet1!$O$3,[shedegebiiiiii.xlsx]Sheet1!$X$3</c:f>
              <c:numCache>
                <c:formatCode>0.00</c:formatCode>
                <c:ptCount val="3"/>
                <c:pt idx="0">
                  <c:v>12.675000000000002</c:v>
                </c:pt>
                <c:pt idx="1">
                  <c:v>12.445</c:v>
                </c:pt>
                <c:pt idx="2">
                  <c:v>19.594999999999999</c:v>
                </c:pt>
              </c:numCache>
            </c:numRef>
          </c:val>
        </c:ser>
        <c:overlap val="100"/>
        <c:axId val="55320576"/>
        <c:axId val="55322112"/>
      </c:barChart>
      <c:catAx>
        <c:axId val="55320576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55322112"/>
        <c:crosses val="autoZero"/>
        <c:auto val="1"/>
        <c:lblAlgn val="ctr"/>
        <c:lblOffset val="100"/>
      </c:catAx>
      <c:valAx>
        <c:axId val="5532211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ka-GE" sz="2000" b="1" i="0" baseline="0" dirty="0" smtClean="0"/>
                  <a:t> </a:t>
                </a:r>
                <a:r>
                  <a:rPr lang="ka-GE" sz="2000" b="1" i="0" u="none" strike="noStrike" baseline="0" dirty="0" smtClean="0"/>
                  <a:t>ალკოჰოლი  </a:t>
                </a:r>
                <a:r>
                  <a:rPr lang="ka-GE" sz="2000" b="1" i="0" baseline="0" dirty="0" smtClean="0"/>
                  <a:t>(% </a:t>
                </a:r>
                <a:r>
                  <a:rPr lang="en-US" sz="2000" b="1" i="0" baseline="0" dirty="0" smtClean="0"/>
                  <a:t>V/V</a:t>
                </a:r>
                <a:r>
                  <a:rPr lang="ka-GE" sz="2000" b="1" i="0" baseline="0" dirty="0" smtClean="0"/>
                  <a:t>)</a:t>
                </a:r>
                <a:endParaRPr lang="en-US" sz="2000" dirty="0"/>
              </a:p>
            </c:rich>
          </c:tx>
          <c:layout/>
        </c:title>
        <c:numFmt formatCode="0.00" sourceLinked="1"/>
        <c:tickLblPos val="nextTo"/>
        <c:crossAx val="55320576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stacked"/>
        <c:ser>
          <c:idx val="0"/>
          <c:order val="0"/>
          <c:errBars>
            <c:errBarType val="both"/>
            <c:errValType val="cust"/>
            <c:plus>
              <c:numRef>
                <c:f>[shedegebiiiiii.xlsx]Sheet1!$H$4,[shedegebiiiiii.xlsx]Sheet1!$Q$4,[shedegebiiiiii.xlsx]Sheet1!$Z$4</c:f>
                <c:numCache>
                  <c:formatCode>General</c:formatCode>
                  <c:ptCount val="3"/>
                  <c:pt idx="0">
                    <c:v>0.22298480267099904</c:v>
                  </c:pt>
                  <c:pt idx="1">
                    <c:v>0.29953667926018712</c:v>
                  </c:pt>
                  <c:pt idx="2">
                    <c:v>0.10429658564775222</c:v>
                  </c:pt>
                </c:numCache>
              </c:numRef>
            </c:plus>
            <c:minus>
              <c:numRef>
                <c:f>[shedegebiiiiii.xlsx]Sheet1!$H$4,[shedegebiiiiii.xlsx]Sheet1!$Q$4,[shedegebiiiiii.xlsx]Sheet1!$Z$4</c:f>
                <c:numCache>
                  <c:formatCode>General</c:formatCode>
                  <c:ptCount val="3"/>
                  <c:pt idx="0">
                    <c:v>0.22298480267099904</c:v>
                  </c:pt>
                  <c:pt idx="1">
                    <c:v>0.29953667926018712</c:v>
                  </c:pt>
                  <c:pt idx="2">
                    <c:v>0.10429658564775222</c:v>
                  </c:pt>
                </c:numCache>
              </c:numRef>
            </c:minus>
          </c:errBars>
          <c:cat>
            <c:strRef>
              <c:f>Sheet1!$I$14:$I$16</c:f>
              <c:strCache>
                <c:ptCount val="3"/>
                <c:pt idx="0">
                  <c:v>პორტ. ღვინო</c:v>
                </c:pt>
                <c:pt idx="1">
                  <c:v>ქართ. ღვინო </c:v>
                </c:pt>
                <c:pt idx="2">
                  <c:v>პორტვეინი </c:v>
                </c:pt>
              </c:strCache>
            </c:strRef>
          </c:cat>
          <c:val>
            <c:numRef>
              <c:f>[shedegebiiiiii.xlsx]Sheet1!$F$4,[shedegebiiiiii.xlsx]Sheet1!$O$4,[shedegebiiiiii.xlsx]Sheet1!$X$4</c:f>
              <c:numCache>
                <c:formatCode>0.00</c:formatCode>
                <c:ptCount val="3"/>
                <c:pt idx="0">
                  <c:v>5.7249999999999845</c:v>
                </c:pt>
                <c:pt idx="1">
                  <c:v>5.7249999999999845</c:v>
                </c:pt>
                <c:pt idx="2">
                  <c:v>4.085</c:v>
                </c:pt>
              </c:numCache>
            </c:numRef>
          </c:val>
        </c:ser>
        <c:overlap val="100"/>
        <c:axId val="55350784"/>
        <c:axId val="55352320"/>
      </c:barChart>
      <c:catAx>
        <c:axId val="55350784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55352320"/>
        <c:crosses val="autoZero"/>
        <c:auto val="1"/>
        <c:lblAlgn val="ctr"/>
        <c:lblOffset val="100"/>
      </c:catAx>
      <c:valAx>
        <c:axId val="5535232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ka-GE" sz="2000" b="1" i="0" u="none" strike="noStrike" baseline="0" dirty="0" smtClean="0"/>
                  <a:t>საერთო მჟავიანობის (გ/ლ)</a:t>
                </a:r>
                <a:endParaRPr lang="en-US" sz="2000" b="1" dirty="0"/>
              </a:p>
            </c:rich>
          </c:tx>
          <c:layout/>
        </c:title>
        <c:numFmt formatCode="0.00" sourceLinked="1"/>
        <c:tickLblPos val="nextTo"/>
        <c:crossAx val="55350784"/>
        <c:crosses val="autoZero"/>
        <c:crossBetween val="between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endParaRPr lang="en-US" dirty="0"/>
          </a:p>
        </c:rich>
      </c:tx>
      <c:layout/>
    </c:title>
    <c:plotArea>
      <c:layout/>
      <c:barChart>
        <c:barDir val="col"/>
        <c:grouping val="stacked"/>
        <c:ser>
          <c:idx val="0"/>
          <c:order val="0"/>
          <c:errBars>
            <c:errBarType val="both"/>
            <c:errValType val="cust"/>
            <c:plus>
              <c:numRef>
                <c:f>[shedegebiiiiii.xlsx]Sheet1!$H$5,[shedegebiiiiii.xlsx]Sheet1!$Q$5,[shedegebiiiiii.xlsx]Sheet1!$Z$5</c:f>
                <c:numCache>
                  <c:formatCode>General</c:formatCode>
                  <c:ptCount val="3"/>
                  <c:pt idx="0">
                    <c:v>0.11382247385975895</c:v>
                  </c:pt>
                  <c:pt idx="1">
                    <c:v>9.8149545762236876E-2</c:v>
                  </c:pt>
                  <c:pt idx="2">
                    <c:v>0</c:v>
                  </c:pt>
                </c:numCache>
              </c:numRef>
            </c:plus>
            <c:minus>
              <c:numRef>
                <c:f>[shedegebiiiiii.xlsx]Sheet1!$H$5,[shedegebiiiiii.xlsx]Sheet1!$Q$5,[shedegebiiiiii.xlsx]Sheet1!$Z$5</c:f>
                <c:numCache>
                  <c:formatCode>General</c:formatCode>
                  <c:ptCount val="3"/>
                  <c:pt idx="0">
                    <c:v>0.11382247385975895</c:v>
                  </c:pt>
                  <c:pt idx="1">
                    <c:v>9.8149545762236876E-2</c:v>
                  </c:pt>
                  <c:pt idx="2">
                    <c:v>0</c:v>
                  </c:pt>
                </c:numCache>
              </c:numRef>
            </c:minus>
          </c:errBars>
          <c:cat>
            <c:strRef>
              <c:f>Sheet1!$I$14:$I$16</c:f>
              <c:strCache>
                <c:ptCount val="3"/>
                <c:pt idx="0">
                  <c:v>პორტ. ღვინო</c:v>
                </c:pt>
                <c:pt idx="1">
                  <c:v>ქართ. ღვინო </c:v>
                </c:pt>
                <c:pt idx="2">
                  <c:v>პორტვეინი </c:v>
                </c:pt>
              </c:strCache>
            </c:strRef>
          </c:cat>
          <c:val>
            <c:numRef>
              <c:f>[shedegebiiiiii.xlsx]Sheet1!$F$5,[shedegebiiiiii.xlsx]Sheet1!$O$5,[shedegebiiiiii.xlsx]Sheet1!$X$5</c:f>
              <c:numCache>
                <c:formatCode>0.00</c:formatCode>
                <c:ptCount val="3"/>
                <c:pt idx="0">
                  <c:v>0.60000000000000064</c:v>
                </c:pt>
                <c:pt idx="1">
                  <c:v>0.49500000000000038</c:v>
                </c:pt>
                <c:pt idx="2">
                  <c:v>0.24000000000000021</c:v>
                </c:pt>
              </c:numCache>
            </c:numRef>
          </c:val>
        </c:ser>
        <c:overlap val="100"/>
        <c:axId val="56499200"/>
        <c:axId val="56500992"/>
      </c:barChart>
      <c:catAx>
        <c:axId val="56499200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56500992"/>
        <c:crosses val="autoZero"/>
        <c:auto val="1"/>
        <c:lblAlgn val="ctr"/>
        <c:lblOffset val="100"/>
      </c:catAx>
      <c:valAx>
        <c:axId val="5650099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ka-GE" sz="2000" b="1" i="0" baseline="0" dirty="0" smtClean="0"/>
                  <a:t>მქროლავი მჟავიანობა (გ/ლ)</a:t>
                </a:r>
                <a:endParaRPr lang="en-US" sz="2000" b="1" i="0" baseline="0" dirty="0"/>
              </a:p>
            </c:rich>
          </c:tx>
          <c:layout/>
        </c:title>
        <c:numFmt formatCode="0.00" sourceLinked="1"/>
        <c:tickLblPos val="nextTo"/>
        <c:crossAx val="56499200"/>
        <c:crosses val="autoZero"/>
        <c:crossBetween val="between"/>
      </c:valAx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endParaRPr lang="en-US" dirty="0"/>
          </a:p>
        </c:rich>
      </c:tx>
      <c:layout/>
    </c:title>
    <c:plotArea>
      <c:layout/>
      <c:barChart>
        <c:barDir val="col"/>
        <c:grouping val="stacked"/>
        <c:ser>
          <c:idx val="0"/>
          <c:order val="0"/>
          <c:errBars>
            <c:errBarType val="both"/>
            <c:errValType val="cust"/>
            <c:plus>
              <c:numRef>
                <c:f>[shedegebiiiiii.xlsx]Sheet1!$H$6,[shedegebiiiiii.xlsx]Sheet1!$Q$6</c:f>
                <c:numCache>
                  <c:formatCode>General</c:formatCode>
                  <c:ptCount val="2"/>
                  <c:pt idx="0">
                    <c:v>2.4209731743889917</c:v>
                  </c:pt>
                  <c:pt idx="1">
                    <c:v>2.4267032964268398</c:v>
                  </c:pt>
                </c:numCache>
              </c:numRef>
            </c:plus>
            <c:minus>
              <c:numRef>
                <c:f>[shedegebiiiiii.xlsx]Sheet1!$H$6,[shedegebiiiiii.xlsx]Sheet1!$Q$6</c:f>
                <c:numCache>
                  <c:formatCode>General</c:formatCode>
                  <c:ptCount val="2"/>
                  <c:pt idx="0">
                    <c:v>2.4209731743889917</c:v>
                  </c:pt>
                  <c:pt idx="1">
                    <c:v>2.4267032964268398</c:v>
                  </c:pt>
                </c:numCache>
              </c:numRef>
            </c:minus>
          </c:errBars>
          <c:cat>
            <c:strRef>
              <c:f>Sheet1!$I$14:$I$15</c:f>
              <c:strCache>
                <c:ptCount val="2"/>
                <c:pt idx="0">
                  <c:v>პორტ. ღვინო</c:v>
                </c:pt>
                <c:pt idx="1">
                  <c:v>ქართ. ღვინო </c:v>
                </c:pt>
              </c:strCache>
            </c:strRef>
          </c:cat>
          <c:val>
            <c:numRef>
              <c:f>[shedegebiiiiii.xlsx]Sheet1!$F$6,[shedegebiiiiii.xlsx]Sheet1!$O$6</c:f>
              <c:numCache>
                <c:formatCode>0.00</c:formatCode>
                <c:ptCount val="2"/>
                <c:pt idx="0">
                  <c:v>28.25</c:v>
                </c:pt>
                <c:pt idx="1">
                  <c:v>24.5</c:v>
                </c:pt>
              </c:numCache>
            </c:numRef>
          </c:val>
        </c:ser>
        <c:overlap val="100"/>
        <c:axId val="56538240"/>
        <c:axId val="56539776"/>
      </c:barChart>
      <c:catAx>
        <c:axId val="56538240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56539776"/>
        <c:crosses val="autoZero"/>
        <c:auto val="1"/>
        <c:lblAlgn val="ctr"/>
        <c:lblOffset val="100"/>
      </c:catAx>
      <c:valAx>
        <c:axId val="5653977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ka-GE" sz="2000" b="1" i="0" baseline="0" dirty="0" smtClean="0"/>
                  <a:t>თავისუფალი</a:t>
                </a:r>
                <a:r>
                  <a:rPr lang="ru-RU" sz="2000" b="1" i="0" baseline="0" dirty="0" smtClean="0"/>
                  <a:t> </a:t>
                </a:r>
                <a:r>
                  <a:rPr lang="en-US" sz="2000" b="1" i="0" baseline="0" dirty="0" smtClean="0"/>
                  <a:t>SO</a:t>
                </a:r>
                <a:r>
                  <a:rPr lang="en-US" sz="2000" b="1" i="0" baseline="-25000" dirty="0" smtClean="0"/>
                  <a:t>2</a:t>
                </a:r>
                <a:r>
                  <a:rPr lang="en-US" sz="2000" b="1" i="0" baseline="0" dirty="0" smtClean="0"/>
                  <a:t> (</a:t>
                </a:r>
                <a:r>
                  <a:rPr lang="ka-GE" sz="2000" b="1" i="0" baseline="0" dirty="0" smtClean="0"/>
                  <a:t>მგ/ლ</a:t>
                </a:r>
                <a:r>
                  <a:rPr lang="en-US" sz="2000" b="1" i="0" baseline="0" dirty="0" smtClean="0"/>
                  <a:t>)</a:t>
                </a:r>
                <a:r>
                  <a:rPr lang="ka-GE" sz="2000" b="1" i="0" baseline="0" dirty="0" smtClean="0"/>
                  <a:t> </a:t>
                </a:r>
                <a:endParaRPr lang="en-US" sz="2000" b="1" i="0" baseline="0" dirty="0"/>
              </a:p>
            </c:rich>
          </c:tx>
          <c:layout/>
        </c:title>
        <c:numFmt formatCode="0.00" sourceLinked="1"/>
        <c:tickLblPos val="nextTo"/>
        <c:crossAx val="56538240"/>
        <c:crosses val="autoZero"/>
        <c:crossBetween val="between"/>
      </c:valAx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endParaRPr lang="en-US" dirty="0"/>
          </a:p>
        </c:rich>
      </c:tx>
      <c:layout/>
    </c:title>
    <c:plotArea>
      <c:layout/>
      <c:barChart>
        <c:barDir val="col"/>
        <c:grouping val="stacked"/>
        <c:ser>
          <c:idx val="0"/>
          <c:order val="0"/>
          <c:errBars>
            <c:errBarType val="both"/>
            <c:errValType val="cust"/>
            <c:plus>
              <c:numRef>
                <c:f>[shedegebiiiiii.xlsx]Sheet1!$H$7,[shedegebiiiiii.xlsx]Sheet1!$Q$7</c:f>
                <c:numCache>
                  <c:formatCode>General</c:formatCode>
                  <c:ptCount val="2"/>
                  <c:pt idx="0">
                    <c:v>9.537935951883</c:v>
                  </c:pt>
                  <c:pt idx="1">
                    <c:v>8.9613367058467208</c:v>
                  </c:pt>
                </c:numCache>
              </c:numRef>
            </c:plus>
            <c:minus>
              <c:numRef>
                <c:f>[shedegebiiiiii.xlsx]Sheet1!$H$7,[shedegebiiiiii.xlsx]Sheet1!$Q$7</c:f>
                <c:numCache>
                  <c:formatCode>General</c:formatCode>
                  <c:ptCount val="2"/>
                  <c:pt idx="0">
                    <c:v>9.537935951883</c:v>
                  </c:pt>
                  <c:pt idx="1">
                    <c:v>8.9613367058467208</c:v>
                  </c:pt>
                </c:numCache>
              </c:numRef>
            </c:minus>
          </c:errBars>
          <c:cat>
            <c:strRef>
              <c:f>Sheet1!$I$14:$I$15</c:f>
              <c:strCache>
                <c:ptCount val="2"/>
                <c:pt idx="0">
                  <c:v>პორტ. ღვინო</c:v>
                </c:pt>
                <c:pt idx="1">
                  <c:v>ქართ. ღვინო </c:v>
                </c:pt>
              </c:strCache>
            </c:strRef>
          </c:cat>
          <c:val>
            <c:numRef>
              <c:f>[shedegebiiiiii.xlsx]Sheet1!$F$7,[shedegebiiiiii.xlsx]Sheet1!$O$7</c:f>
              <c:numCache>
                <c:formatCode>0.00</c:formatCode>
                <c:ptCount val="2"/>
                <c:pt idx="0">
                  <c:v>121.75</c:v>
                </c:pt>
                <c:pt idx="1">
                  <c:v>112.75</c:v>
                </c:pt>
              </c:numCache>
            </c:numRef>
          </c:val>
        </c:ser>
        <c:overlap val="100"/>
        <c:axId val="56634368"/>
        <c:axId val="56648448"/>
      </c:barChart>
      <c:catAx>
        <c:axId val="56634368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56648448"/>
        <c:crosses val="autoZero"/>
        <c:auto val="1"/>
        <c:lblAlgn val="ctr"/>
        <c:lblOffset val="100"/>
      </c:catAx>
      <c:valAx>
        <c:axId val="5664844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ka-GE" sz="2000" b="1" i="0" baseline="0" dirty="0" smtClean="0"/>
                  <a:t>საერთო </a:t>
                </a:r>
                <a:r>
                  <a:rPr lang="en-US" sz="2000" b="1" i="0" baseline="0" dirty="0" smtClean="0"/>
                  <a:t>SO</a:t>
                </a:r>
                <a:r>
                  <a:rPr lang="en-US" sz="2000" b="1" i="0" baseline="-25000" dirty="0" smtClean="0"/>
                  <a:t>2</a:t>
                </a:r>
                <a:r>
                  <a:rPr lang="en-US" sz="2000" b="1" i="0" baseline="0" dirty="0" smtClean="0"/>
                  <a:t> </a:t>
                </a:r>
                <a:r>
                  <a:rPr lang="ka-GE" sz="2000" b="1" i="0" baseline="0" dirty="0" smtClean="0"/>
                  <a:t>(მგ/ლ) </a:t>
                </a:r>
                <a:endParaRPr lang="en-US" sz="2000" b="1" i="0" baseline="0" dirty="0"/>
              </a:p>
            </c:rich>
          </c:tx>
          <c:layout/>
        </c:title>
        <c:numFmt formatCode="0.00" sourceLinked="1"/>
        <c:tickLblPos val="nextTo"/>
        <c:crossAx val="56634368"/>
        <c:crosses val="autoZero"/>
        <c:crossBetween val="between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566E5-DC7C-457D-AEFE-067B61B2302A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8C226-F660-4036-921F-87904E9781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"/>
            <a:ext cx="9144000" cy="1752600"/>
          </a:xfrm>
        </p:spPr>
        <p:txBody>
          <a:bodyPr>
            <a:normAutofit/>
          </a:bodyPr>
          <a:lstStyle/>
          <a:p>
            <a:r>
              <a:rPr lang="ka-GE" sz="3200" b="1" dirty="0" smtClean="0"/>
              <a:t>ღვინისა  და  პორტვეინის  შედარებითი  ანალიზი</a:t>
            </a:r>
            <a:endParaRPr lang="en-US" sz="3200" dirty="0">
              <a:latin typeface="Sylfae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5486400"/>
            <a:ext cx="2514600" cy="1066800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ka-GE" sz="2000" dirty="0" smtClean="0">
                <a:solidFill>
                  <a:schemeClr val="tx1"/>
                </a:solidFill>
                <a:latin typeface="Sylfaen" pitchFamily="18" charset="0"/>
              </a:rPr>
              <a:t>თბილისი</a:t>
            </a:r>
          </a:p>
          <a:p>
            <a:pPr>
              <a:lnSpc>
                <a:spcPct val="170000"/>
              </a:lnSpc>
            </a:pPr>
            <a:r>
              <a:rPr lang="ka-GE" sz="2000" dirty="0" smtClean="0">
                <a:solidFill>
                  <a:schemeClr val="tx1"/>
                </a:solidFill>
                <a:latin typeface="Sylfaen" pitchFamily="18" charset="0"/>
              </a:rPr>
              <a:t>2013</a:t>
            </a:r>
            <a:endParaRPr lang="en-US" sz="2000" dirty="0">
              <a:solidFill>
                <a:schemeClr val="tx1"/>
              </a:solidFill>
              <a:latin typeface="Sylfae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657600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a-GE" sz="2000" b="1" i="1" dirty="0" smtClean="0">
                <a:latin typeface="Sylfaen" pitchFamily="18" charset="0"/>
              </a:rPr>
              <a:t>ხელმძღვანელები</a:t>
            </a:r>
            <a:r>
              <a:rPr lang="ka-GE" sz="2000" dirty="0" smtClean="0">
                <a:latin typeface="Sylfaen" pitchFamily="18" charset="0"/>
              </a:rPr>
              <a:t>: </a:t>
            </a:r>
            <a:endParaRPr lang="en-US" sz="2000" dirty="0" smtClean="0">
              <a:latin typeface="Sylfaen" pitchFamily="18" charset="0"/>
            </a:endParaRPr>
          </a:p>
          <a:p>
            <a:pPr algn="r"/>
            <a:r>
              <a:rPr lang="ka-GE" sz="2000" dirty="0" smtClean="0">
                <a:latin typeface="Sylfaen" pitchFamily="18" charset="0"/>
              </a:rPr>
              <a:t>ინჟინერ-ქიმიკოსი - </a:t>
            </a:r>
            <a:r>
              <a:rPr lang="ka-GE" sz="2000" b="1" dirty="0" smtClean="0">
                <a:latin typeface="Sylfaen" pitchFamily="18" charset="0"/>
              </a:rPr>
              <a:t>მარია ბეატრის მარკესი</a:t>
            </a:r>
            <a:endParaRPr lang="en-US" sz="2000" b="1" dirty="0" smtClean="0">
              <a:latin typeface="Sylfaen" pitchFamily="18" charset="0"/>
            </a:endParaRPr>
          </a:p>
          <a:p>
            <a:pPr algn="r"/>
            <a:r>
              <a:rPr lang="ka-GE" sz="2000" dirty="0" smtClean="0">
                <a:latin typeface="Sylfaen" pitchFamily="18" charset="0"/>
              </a:rPr>
              <a:t>ბიოლოგიის მეცნიერებათა აკად. დოქტორი - </a:t>
            </a:r>
            <a:r>
              <a:rPr lang="ka-GE" sz="2000" b="1" dirty="0" smtClean="0">
                <a:latin typeface="Sylfaen" pitchFamily="18" charset="0"/>
              </a:rPr>
              <a:t>ნინო ინასარიძე</a:t>
            </a:r>
            <a:endParaRPr lang="en-US" sz="2000" dirty="0" smtClean="0"/>
          </a:p>
          <a:p>
            <a:pPr algn="r"/>
            <a:r>
              <a:rPr lang="en-US" sz="2000" dirty="0" smtClean="0"/>
              <a:t>PhD</a:t>
            </a:r>
            <a:r>
              <a:rPr lang="ka-GE" sz="2000" dirty="0" smtClean="0"/>
              <a:t>, ასისტენტ-პროფესორი - </a:t>
            </a:r>
            <a:r>
              <a:rPr lang="ka-GE" sz="2000" b="1" dirty="0" smtClean="0"/>
              <a:t>ზურაბ ქუჩუკაშვილი</a:t>
            </a:r>
            <a:endParaRPr lang="en-US" sz="2000" b="1" dirty="0" smtClean="0"/>
          </a:p>
          <a:p>
            <a:pPr algn="r"/>
            <a:endParaRPr lang="ka-GE" sz="2000" dirty="0" smtClean="0">
              <a:latin typeface="Sylfae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41459" y="2209800"/>
            <a:ext cx="3106941" cy="650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70000"/>
              </a:lnSpc>
            </a:pPr>
            <a:r>
              <a:rPr lang="ka-GE" sz="2400" b="1" dirty="0" smtClean="0">
                <a:latin typeface="Sylfaen" pitchFamily="18" charset="0"/>
              </a:rPr>
              <a:t>ნინო რჩეულიშვილი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838200" y="1066800"/>
          <a:ext cx="75438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191869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შედეგები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715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000" b="1" dirty="0" smtClean="0"/>
              <a:t>სურ. 3.  საცდელ ნიმუშებში  (პორტუგალიური ღვინო, ქართული ღვინო და პორტვეინი) განსაზღვრული საერთო მჟავიანობის შედეგები</a:t>
            </a:r>
            <a:endParaRPr lang="en-US" sz="20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609600" y="1066800"/>
          <a:ext cx="80772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191869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შედეგები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715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000" b="1" dirty="0" smtClean="0"/>
              <a:t>სურ. 4.  საცდელ ნიმუშებში  (პორტუგალიური ღვინო, ქართული ღვინო და პორტვეინი) განსაზღვრული მქროლავი მჟავიანობის შედეგები</a:t>
            </a:r>
            <a:endParaRPr lang="en-US" sz="20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533400" y="914400"/>
          <a:ext cx="7848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191869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შედეგები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715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000" b="1" dirty="0" smtClean="0"/>
              <a:t>სურ. 5.  საცდელ ნიმუშებში  (პორტუგალიური ღვინო, ქართული ღვინო და პორტვეინი) განსაზღვრული თავისუფალი </a:t>
            </a:r>
            <a:r>
              <a:rPr lang="en-US" sz="2000" b="1" dirty="0" smtClean="0"/>
              <a:t>SO</a:t>
            </a:r>
            <a:r>
              <a:rPr lang="en-US" sz="2000" b="1" baseline="-25000" dirty="0" smtClean="0"/>
              <a:t>2</a:t>
            </a:r>
            <a:r>
              <a:rPr lang="ka-GE" sz="2000" b="1" dirty="0" smtClean="0"/>
              <a:t>-ის შედეგები</a:t>
            </a:r>
            <a:endParaRPr lang="en-US" sz="20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914400" y="762000"/>
          <a:ext cx="70104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191869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შედეგები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715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000" b="1" dirty="0" smtClean="0"/>
              <a:t>სურ. 6.  საცდელ ნიმუშებში  (პორტუგალიური ღვინო, ქართული ღვინო და პორტვეინი) განსაზღვრული საერთო </a:t>
            </a:r>
            <a:r>
              <a:rPr lang="en-US" sz="2000" b="1" dirty="0" smtClean="0"/>
              <a:t>SO</a:t>
            </a:r>
            <a:r>
              <a:rPr lang="en-US" sz="2000" b="1" baseline="-25000" dirty="0" smtClean="0"/>
              <a:t>2</a:t>
            </a:r>
            <a:r>
              <a:rPr lang="ka-GE" sz="2000" b="1" dirty="0" smtClean="0"/>
              <a:t>-ის შედეგები</a:t>
            </a:r>
            <a:endParaRPr lang="en-US" sz="20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>
            <a:normAutofit/>
          </a:bodyPr>
          <a:lstStyle/>
          <a:p>
            <a:r>
              <a:rPr lang="ka-G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დასკვნა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447800"/>
            <a:ext cx="9144000" cy="3908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a-GE" sz="2800" dirty="0" smtClean="0"/>
              <a:t>ქართულ და პორტუგალიურ ღვინოებს გააჩნიათ ხარისხობრივი პარამეტრების (საერთო და თავისუფალი </a:t>
            </a:r>
            <a:r>
              <a:rPr lang="en-US" sz="2800" dirty="0" smtClean="0"/>
              <a:t>SO2</a:t>
            </a:r>
            <a:r>
              <a:rPr lang="ka-GE" sz="2800" dirty="0" smtClean="0"/>
              <a:t>-ის, საერთო და აქროლადი მჟავიანობის, ალკოჰოლისა და სიმკვრივის) მსგავსი მაჩვენებლები, ხოლო პორტვეინში ყველა პარამეტრი განსხვავებულია. 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ka-G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გმადლობთ ყურადღებისთვის!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D:\Pics\Portugal\Porto\17.05.2013\IMG_1915 -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438400"/>
            <a:ext cx="4876800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429000"/>
            <a:ext cx="7010400" cy="1752600"/>
          </a:xfrm>
        </p:spPr>
        <p:txBody>
          <a:bodyPr>
            <a:normAutofit/>
          </a:bodyPr>
          <a:lstStyle/>
          <a:p>
            <a:r>
              <a:rPr lang="ka-GE" sz="4000" b="1" dirty="0" smtClean="0"/>
              <a:t>შ. პ. ს. ღვინის ლაბორატორია</a:t>
            </a:r>
            <a:endParaRPr lang="en-US" sz="4000" b="1" dirty="0"/>
          </a:p>
        </p:txBody>
      </p:sp>
      <p:pic>
        <p:nvPicPr>
          <p:cNvPr id="1027" name="Picture 3" descr="D:\Caves Messias\Thesis\download pics\logo_caves_messias_fundo_bran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204" y="152400"/>
            <a:ext cx="4440796" cy="2514600"/>
          </a:xfrm>
          <a:prstGeom prst="rect">
            <a:avLst/>
          </a:prstGeom>
          <a:noFill/>
        </p:spPr>
      </p:pic>
      <p:pic>
        <p:nvPicPr>
          <p:cNvPr id="1028" name="Picture 4" descr="D:\Caves Messias\Thesis\download pics\tempus-log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381000"/>
            <a:ext cx="2522538" cy="26653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610600" cy="1143000"/>
          </a:xfrm>
        </p:spPr>
        <p:txBody>
          <a:bodyPr>
            <a:normAutofit/>
          </a:bodyPr>
          <a:lstStyle/>
          <a:p>
            <a:r>
              <a:rPr lang="ka-GE" sz="3200" b="1" dirty="0" smtClean="0"/>
              <a:t>ღვინო</a:t>
            </a:r>
            <a:endParaRPr lang="en-US" sz="3200" b="1" dirty="0"/>
          </a:p>
        </p:txBody>
      </p:sp>
      <p:pic>
        <p:nvPicPr>
          <p:cNvPr id="1026" name="Picture 2" descr="D:\Caves Messias\Thesis\download pics\qvevris_at_alaverd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371600"/>
            <a:ext cx="3740901" cy="2492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http://www.cavesmessias.pt/uk/images/produtos/beiras-tinto-2002-bi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"/>
            <a:ext cx="685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066800" y="1752600"/>
            <a:ext cx="3420096" cy="1191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a-GE" sz="2500" b="1" dirty="0" smtClean="0"/>
              <a:t>ქართული ღვინო უძველესია ევროპაში </a:t>
            </a:r>
            <a:endParaRPr lang="en-US" sz="2500" b="1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0" y="4953000"/>
            <a:ext cx="457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პორტვეინი - </a:t>
            </a:r>
            <a:r>
              <a:rPr kumimoji="0" lang="en-US" sz="2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Vinho</a:t>
            </a: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do Porto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2" descr="D:\Caves Messias\Thesis\download pics\rocha-vinta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 flipH="1" flipV="1">
            <a:off x="380999" y="4800600"/>
            <a:ext cx="3988469" cy="1434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14400"/>
          </a:xfrm>
        </p:spPr>
        <p:txBody>
          <a:bodyPr>
            <a:normAutofit/>
          </a:bodyPr>
          <a:lstStyle/>
          <a:p>
            <a:r>
              <a:rPr lang="ka-G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კვლევის მიზანი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81000" y="990600"/>
            <a:ext cx="84582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ka-GE" sz="2500" dirty="0" smtClean="0"/>
              <a:t>პორტუგალიური (წითელი, მშრალი) და ქართული (წითელი, მშრალი) ღვინოების, ასევე პორტვეინის (</a:t>
            </a:r>
            <a:r>
              <a:rPr lang="en-US" sz="2500" dirty="0" smtClean="0"/>
              <a:t>Ruby) </a:t>
            </a:r>
            <a:r>
              <a:rPr lang="ka-GE" sz="2500" dirty="0" smtClean="0"/>
              <a:t>ხარისხობრივი პარამეტრების შედარება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lfaen" pitchFamily="18" charset="0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0117" y="3886200"/>
            <a:ext cx="8305800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ka-GE" sz="2500" dirty="0" smtClean="0"/>
              <a:t> თავისუფალი და საერთო </a:t>
            </a:r>
            <a:r>
              <a:rPr lang="en-US" sz="2500" dirty="0" smtClean="0"/>
              <a:t>SO</a:t>
            </a:r>
            <a:r>
              <a:rPr lang="en-US" dirty="0" smtClean="0"/>
              <a:t>2</a:t>
            </a:r>
            <a:r>
              <a:rPr lang="en-US" sz="2500" dirty="0" smtClean="0"/>
              <a:t>-</a:t>
            </a:r>
            <a:r>
              <a:rPr lang="ka-GE" sz="2500" dirty="0" smtClean="0"/>
              <a:t>ის განსაზღვრა; </a:t>
            </a:r>
            <a:endParaRPr lang="en-US" sz="2500" dirty="0"/>
          </a:p>
        </p:txBody>
      </p:sp>
      <p:sp>
        <p:nvSpPr>
          <p:cNvPr id="5" name="Rectangle 4"/>
          <p:cNvSpPr/>
          <p:nvPr/>
        </p:nvSpPr>
        <p:spPr>
          <a:xfrm>
            <a:off x="2380606" y="3048000"/>
            <a:ext cx="46297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დასახული ამოცანებია: 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800" y="4933146"/>
            <a:ext cx="761458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ka-GE" sz="2500" dirty="0" smtClean="0"/>
              <a:t> აქროლადი და საერთო მჟავიანობის განსაზღვრა;</a:t>
            </a:r>
            <a:endParaRPr lang="en-US" sz="2500" dirty="0"/>
          </a:p>
        </p:txBody>
      </p:sp>
      <p:sp>
        <p:nvSpPr>
          <p:cNvPr id="8" name="Rectangle 7"/>
          <p:cNvSpPr/>
          <p:nvPr/>
        </p:nvSpPr>
        <p:spPr>
          <a:xfrm>
            <a:off x="690117" y="5791200"/>
            <a:ext cx="662392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ka-GE" sz="2500" dirty="0" smtClean="0"/>
              <a:t> ალკოჰოლისა და სიმკვრივის განსაზღვრა.</a:t>
            </a:r>
            <a:endParaRPr lang="en-US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ka-G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მეთოდები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2286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914400"/>
            <a:ext cx="4648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ka-GE" sz="2400" b="1" dirty="0" smtClean="0"/>
              <a:t>ალკოჰოლის განსაზღვრა: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D:\Pics\Portugal\Porto\axali partia\IMG_1358 -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209800"/>
            <a:ext cx="2628900" cy="3505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419600" y="914400"/>
            <a:ext cx="4038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b="1" dirty="0" smtClean="0"/>
              <a:t>SO</a:t>
            </a:r>
            <a:r>
              <a:rPr lang="en-US" sz="2400" b="1" baseline="-25000" dirty="0" smtClean="0"/>
              <a:t>2</a:t>
            </a:r>
            <a:r>
              <a:rPr lang="ka-GE" sz="2400" b="1" dirty="0" smtClean="0"/>
              <a:t>-ის განსაზღვრა</a:t>
            </a:r>
            <a:endParaRPr lang="en-US" sz="2400" dirty="0" smtClean="0"/>
          </a:p>
        </p:txBody>
      </p:sp>
      <p:pic>
        <p:nvPicPr>
          <p:cNvPr id="8" name="Picture 4" descr="D:\Caves Messias\Mealhada\Pics\lab pics\lab\IMG_7440 - Cop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94200" y="2438400"/>
            <a:ext cx="4368800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Caves Messias\Mealhada\Pics\lab pics\lab\IMG_7441 -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828800"/>
            <a:ext cx="5486400" cy="411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2" name="Picture 6" descr="D:\Pics\Portugal\Porto\axali partia\IMG_13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2362200"/>
            <a:ext cx="2743200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0" y="10668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sz="2400" b="1" dirty="0" smtClean="0"/>
              <a:t>აქროლადი მჟავიანობა</a:t>
            </a:r>
            <a:endParaRPr lang="en-US" sz="2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ka-G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მეთოდები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286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00400" y="914400"/>
            <a:ext cx="2819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ka-GE" sz="2400" b="1" dirty="0" smtClean="0"/>
              <a:t>სიმკვრივე</a:t>
            </a:r>
            <a:endParaRPr lang="en-US" sz="2400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18288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sz="2000" dirty="0"/>
          </a:p>
        </p:txBody>
      </p:sp>
      <p:pic>
        <p:nvPicPr>
          <p:cNvPr id="5122" name="Picture 2" descr="D:\Pics\Portugal\Porto\axali partia\IMG_1363 -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752600"/>
            <a:ext cx="3505200" cy="467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ka-G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მეთოდები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1045191" y="1050878"/>
          <a:ext cx="6858000" cy="4318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206514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შედეგები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715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000" b="1" dirty="0" smtClean="0"/>
              <a:t>სურ. 1.  საცდელ ნიმუშებში  (პორტუგალიური ღვინო, ქართული ღვინო და პორტვეინი) განსაზღვრული სიმკვრივეები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609600" y="1143000"/>
          <a:ext cx="7885611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191869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შედეგები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715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000" b="1" dirty="0" smtClean="0"/>
              <a:t>სურ. 2.  საცდელ ნიმუშებში  (პორტუგალიური ღვინო, ქართული ღვინო და პორტვეინი) განსაზღვრული ალკოჰოლი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2426</TotalTime>
  <Words>292</Words>
  <Application>Microsoft Office PowerPoint</Application>
  <PresentationFormat>On-screen Show (4:3)</PresentationFormat>
  <Paragraphs>46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ღვინისა  და  პორტვეინის  შედარებითი  ანალიზი</vt:lpstr>
      <vt:lpstr>შ. პ. ს. ღვინის ლაბორატორია</vt:lpstr>
      <vt:lpstr>ღვინო</vt:lpstr>
      <vt:lpstr>კვლევის მიზანი</vt:lpstr>
      <vt:lpstr>მეთოდები</vt:lpstr>
      <vt:lpstr>მეთოდები</vt:lpstr>
      <vt:lpstr>მეთოდები</vt:lpstr>
      <vt:lpstr>Slide 8</vt:lpstr>
      <vt:lpstr>Slide 9</vt:lpstr>
      <vt:lpstr>Slide 10</vt:lpstr>
      <vt:lpstr>Slide 11</vt:lpstr>
      <vt:lpstr>Slide 12</vt:lpstr>
      <vt:lpstr>Slide 13</vt:lpstr>
      <vt:lpstr>დასკვნა</vt:lpstr>
      <vt:lpstr>გმადლობთ ყურადღებისთვის!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ღვინისა და პორტვეინის ანალიზების შედარებითი დახასიათება  </dc:title>
  <dc:creator>nino</dc:creator>
  <cp:lastModifiedBy>nino</cp:lastModifiedBy>
  <cp:revision>282</cp:revision>
  <dcterms:created xsi:type="dcterms:W3CDTF">2006-08-16T00:00:00Z</dcterms:created>
  <dcterms:modified xsi:type="dcterms:W3CDTF">2013-07-04T05:07:10Z</dcterms:modified>
</cp:coreProperties>
</file>