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08" r:id="rId2"/>
  </p:sldMasterIdLst>
  <p:notesMasterIdLst>
    <p:notesMasterId r:id="rId22"/>
  </p:notesMasterIdLst>
  <p:sldIdLst>
    <p:sldId id="256" r:id="rId3"/>
    <p:sldId id="268" r:id="rId4"/>
    <p:sldId id="293" r:id="rId5"/>
    <p:sldId id="258" r:id="rId6"/>
    <p:sldId id="298" r:id="rId7"/>
    <p:sldId id="260" r:id="rId8"/>
    <p:sldId id="290" r:id="rId9"/>
    <p:sldId id="288" r:id="rId10"/>
    <p:sldId id="277" r:id="rId11"/>
    <p:sldId id="278" r:id="rId12"/>
    <p:sldId id="279" r:id="rId13"/>
    <p:sldId id="280" r:id="rId14"/>
    <p:sldId id="281" r:id="rId15"/>
    <p:sldId id="282" r:id="rId16"/>
    <p:sldId id="292" r:id="rId17"/>
    <p:sldId id="301" r:id="rId18"/>
    <p:sldId id="300" r:id="rId19"/>
    <p:sldId id="285" r:id="rId20"/>
    <p:sldId id="29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CC0000"/>
  </p:clrMru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044" autoAdjust="0"/>
    <p:restoredTop sz="94718" autoAdjust="0"/>
  </p:normalViewPr>
  <p:slideViewPr>
    <p:cSldViewPr>
      <p:cViewPr>
        <p:scale>
          <a:sx n="71" d="100"/>
          <a:sy n="71" d="100"/>
        </p:scale>
        <p:origin x="-1416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60;\New%20Microsoft%20Office%20Excel%20Workshee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perspective val="30"/>
    </c:view3D>
    <c:plotArea>
      <c:layout>
        <c:manualLayout>
          <c:layoutTarget val="inner"/>
          <c:xMode val="edge"/>
          <c:yMode val="edge"/>
          <c:x val="9.0528093710508448E-2"/>
          <c:y val="1.5218722659667547E-2"/>
          <c:w val="0.7801024351122775"/>
          <c:h val="0.9496810294546516"/>
        </c:manualLayout>
      </c:layout>
      <c:bar3DChart>
        <c:barDir val="col"/>
        <c:grouping val="standard"/>
        <c:ser>
          <c:idx val="0"/>
          <c:order val="0"/>
          <c:tx>
            <c:strRef>
              <c:f>Sheet1!$R$4</c:f>
              <c:strCache>
                <c:ptCount val="1"/>
                <c:pt idx="0">
                  <c:v>Rechazo-decanter
</c:v>
                </c:pt>
              </c:strCache>
            </c:strRef>
          </c:tx>
          <c:cat>
            <c:strRef>
              <c:f>Sheet1!$S$13:$S$18</c:f>
              <c:strCache>
                <c:ptCount val="6"/>
                <c:pt idx="0">
                  <c:v>წყალი</c:v>
                </c:pt>
                <c:pt idx="1">
                  <c:v>მეთანოლი</c:v>
                </c:pt>
                <c:pt idx="2">
                  <c:v>ქლორის მჟავა</c:v>
                </c:pt>
                <c:pt idx="3">
                  <c:v>ფერმენტი+წყალი</c:v>
                </c:pt>
                <c:pt idx="4">
                  <c:v>იზოპროპანოლი</c:v>
                </c:pt>
                <c:pt idx="5">
                  <c:v>ეთილაცეტატი</c:v>
                </c:pt>
              </c:strCache>
            </c:strRef>
          </c:cat>
          <c:val>
            <c:numRef>
              <c:f>Sheet1!$A$1:$F$1</c:f>
              <c:numCache>
                <c:formatCode>General</c:formatCode>
                <c:ptCount val="6"/>
                <c:pt idx="0">
                  <c:v>0.10600000000000002</c:v>
                </c:pt>
                <c:pt idx="1">
                  <c:v>3.9500000000000042E-2</c:v>
                </c:pt>
                <c:pt idx="2">
                  <c:v>5.8500000000000017E-2</c:v>
                </c:pt>
                <c:pt idx="3">
                  <c:v>4.6400000000000004E-2</c:v>
                </c:pt>
                <c:pt idx="4">
                  <c:v>7.1900000000000033E-2</c:v>
                </c:pt>
                <c:pt idx="5">
                  <c:v>1.4600000000000037E-2</c:v>
                </c:pt>
              </c:numCache>
            </c:numRef>
          </c:val>
        </c:ser>
        <c:ser>
          <c:idx val="1"/>
          <c:order val="1"/>
          <c:tx>
            <c:strRef>
              <c:f>Sheet1!$R$5</c:f>
              <c:strCache>
                <c:ptCount val="1"/>
                <c:pt idx="0">
                  <c:v>Rechazo
</c:v>
                </c:pt>
              </c:strCache>
            </c:strRef>
          </c:tx>
          <c:cat>
            <c:strRef>
              <c:f>Sheet1!$S$13:$S$18</c:f>
              <c:strCache>
                <c:ptCount val="6"/>
                <c:pt idx="0">
                  <c:v>წყალი</c:v>
                </c:pt>
                <c:pt idx="1">
                  <c:v>მეთანოლი</c:v>
                </c:pt>
                <c:pt idx="2">
                  <c:v>ქლორის მჟავა</c:v>
                </c:pt>
                <c:pt idx="3">
                  <c:v>ფერმენტი+წყალი</c:v>
                </c:pt>
                <c:pt idx="4">
                  <c:v>იზოპროპანოლი</c:v>
                </c:pt>
                <c:pt idx="5">
                  <c:v>ეთილაცეტატი</c:v>
                </c:pt>
              </c:strCache>
            </c:strRef>
          </c:cat>
          <c:val>
            <c:numRef>
              <c:f>Sheet1!$A$2:$F$2</c:f>
              <c:numCache>
                <c:formatCode>General</c:formatCode>
                <c:ptCount val="6"/>
                <c:pt idx="0">
                  <c:v>0.1004</c:v>
                </c:pt>
                <c:pt idx="1">
                  <c:v>4.0300000000000114E-2</c:v>
                </c:pt>
                <c:pt idx="2">
                  <c:v>6.5800000000000122E-2</c:v>
                </c:pt>
                <c:pt idx="3">
                  <c:v>5.8100000000000027E-2</c:v>
                </c:pt>
                <c:pt idx="4">
                  <c:v>4.4500000000000123E-2</c:v>
                </c:pt>
                <c:pt idx="5">
                  <c:v>1.2999999999999998E-2</c:v>
                </c:pt>
              </c:numCache>
            </c:numRef>
          </c:val>
        </c:ser>
        <c:ser>
          <c:idx val="2"/>
          <c:order val="2"/>
          <c:tx>
            <c:strRef>
              <c:f>Sheet1!$R$6</c:f>
              <c:strCache>
                <c:ptCount val="1"/>
                <c:pt idx="0">
                  <c:v>Triturado Molino</c:v>
                </c:pt>
              </c:strCache>
            </c:strRef>
          </c:tx>
          <c:cat>
            <c:strRef>
              <c:f>Sheet1!$S$13:$S$18</c:f>
              <c:strCache>
                <c:ptCount val="6"/>
                <c:pt idx="0">
                  <c:v>წყალი</c:v>
                </c:pt>
                <c:pt idx="1">
                  <c:v>მეთანოლი</c:v>
                </c:pt>
                <c:pt idx="2">
                  <c:v>ქლორის მჟავა</c:v>
                </c:pt>
                <c:pt idx="3">
                  <c:v>ფერმენტი+წყალი</c:v>
                </c:pt>
                <c:pt idx="4">
                  <c:v>იზოპროპანოლი</c:v>
                </c:pt>
                <c:pt idx="5">
                  <c:v>ეთილაცეტატი</c:v>
                </c:pt>
              </c:strCache>
            </c:strRef>
          </c:cat>
          <c:val>
            <c:numRef>
              <c:f>Sheet1!$A$3:$F$3</c:f>
              <c:numCache>
                <c:formatCode>General</c:formatCode>
                <c:ptCount val="6"/>
                <c:pt idx="0">
                  <c:v>5.370000000000015E-2</c:v>
                </c:pt>
                <c:pt idx="1">
                  <c:v>4.4200000000000024E-2</c:v>
                </c:pt>
                <c:pt idx="2">
                  <c:v>7.1300000000000113E-2</c:v>
                </c:pt>
                <c:pt idx="3">
                  <c:v>5.4600000000000114E-2</c:v>
                </c:pt>
                <c:pt idx="4">
                  <c:v>5.6099999999999997E-2</c:v>
                </c:pt>
                <c:pt idx="5">
                  <c:v>1.2300000000000037E-2</c:v>
                </c:pt>
              </c:numCache>
            </c:numRef>
          </c:val>
        </c:ser>
        <c:ser>
          <c:idx val="3"/>
          <c:order val="3"/>
          <c:tx>
            <c:strRef>
              <c:f>Sheet1!$R$7</c:f>
              <c:strCache>
                <c:ptCount val="1"/>
                <c:pt idx="0">
                  <c:v>Tratamiento Enzimatico</c:v>
                </c:pt>
              </c:strCache>
            </c:strRef>
          </c:tx>
          <c:cat>
            <c:strRef>
              <c:f>Sheet1!$S$13:$S$18</c:f>
              <c:strCache>
                <c:ptCount val="6"/>
                <c:pt idx="0">
                  <c:v>წყალი</c:v>
                </c:pt>
                <c:pt idx="1">
                  <c:v>მეთანოლი</c:v>
                </c:pt>
                <c:pt idx="2">
                  <c:v>ქლორის მჟავა</c:v>
                </c:pt>
                <c:pt idx="3">
                  <c:v>ფერმენტი+წყალი</c:v>
                </c:pt>
                <c:pt idx="4">
                  <c:v>იზოპროპანოლი</c:v>
                </c:pt>
                <c:pt idx="5">
                  <c:v>ეთილაცეტატი</c:v>
                </c:pt>
              </c:strCache>
            </c:strRef>
          </c:cat>
          <c:val>
            <c:numRef>
              <c:f>Sheet1!$A$4:$F$4</c:f>
              <c:numCache>
                <c:formatCode>General</c:formatCode>
                <c:ptCount val="6"/>
                <c:pt idx="0">
                  <c:v>6.0000000000000137E-2</c:v>
                </c:pt>
                <c:pt idx="1">
                  <c:v>5.5100000000000024E-2</c:v>
                </c:pt>
                <c:pt idx="2">
                  <c:v>6.9800000000000209E-2</c:v>
                </c:pt>
                <c:pt idx="3">
                  <c:v>5.5600000000000004E-2</c:v>
                </c:pt>
                <c:pt idx="4">
                  <c:v>5.4200000000000123E-2</c:v>
                </c:pt>
                <c:pt idx="5">
                  <c:v>8.1000000000000044E-2</c:v>
                </c:pt>
              </c:numCache>
            </c:numRef>
          </c:val>
        </c:ser>
        <c:ser>
          <c:idx val="4"/>
          <c:order val="4"/>
          <c:tx>
            <c:strRef>
              <c:f>Sheet1!$R$8</c:f>
              <c:strCache>
                <c:ptCount val="1"/>
                <c:pt idx="0">
                  <c:v>Tamizado</c:v>
                </c:pt>
              </c:strCache>
            </c:strRef>
          </c:tx>
          <c:cat>
            <c:strRef>
              <c:f>Sheet1!$S$13:$S$18</c:f>
              <c:strCache>
                <c:ptCount val="6"/>
                <c:pt idx="0">
                  <c:v>წყალი</c:v>
                </c:pt>
                <c:pt idx="1">
                  <c:v>მეთანოლი</c:v>
                </c:pt>
                <c:pt idx="2">
                  <c:v>ქლორის მჟავა</c:v>
                </c:pt>
                <c:pt idx="3">
                  <c:v>ფერმენტი+წყალი</c:v>
                </c:pt>
                <c:pt idx="4">
                  <c:v>იზოპროპანოლი</c:v>
                </c:pt>
                <c:pt idx="5">
                  <c:v>ეთილაცეტატი</c:v>
                </c:pt>
              </c:strCache>
            </c:strRef>
          </c:cat>
          <c:val>
            <c:numRef>
              <c:f>Sheet1!$A$5:$F$5</c:f>
              <c:numCache>
                <c:formatCode>General</c:formatCode>
                <c:ptCount val="6"/>
                <c:pt idx="0">
                  <c:v>6.1300000000000118E-2</c:v>
                </c:pt>
                <c:pt idx="1">
                  <c:v>4.2600000000000013E-2</c:v>
                </c:pt>
                <c:pt idx="2">
                  <c:v>6.4600000000000032E-2</c:v>
                </c:pt>
                <c:pt idx="3">
                  <c:v>5.2800000000000166E-2</c:v>
                </c:pt>
                <c:pt idx="4">
                  <c:v>5.9000000000000177E-2</c:v>
                </c:pt>
                <c:pt idx="5">
                  <c:v>1.0500000000000037E-2</c:v>
                </c:pt>
              </c:numCache>
            </c:numRef>
          </c:val>
        </c:ser>
        <c:shape val="box"/>
        <c:axId val="56575872"/>
        <c:axId val="56592256"/>
        <c:axId val="56587136"/>
      </c:bar3DChart>
      <c:catAx>
        <c:axId val="56575872"/>
        <c:scaling>
          <c:orientation val="minMax"/>
        </c:scaling>
        <c:axPos val="b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56592256"/>
        <c:crosses val="autoZero"/>
        <c:auto val="1"/>
        <c:lblAlgn val="ctr"/>
        <c:lblOffset val="100"/>
      </c:catAx>
      <c:valAx>
        <c:axId val="5659225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ka-GE" sz="1800" b="1" dirty="0" smtClean="0"/>
                  <a:t>საერთო ფენოლები (გ)</a:t>
                </a:r>
                <a:endParaRPr lang="en-US" sz="1800" b="1" dirty="0"/>
              </a:p>
            </c:rich>
          </c:tx>
          <c:layout>
            <c:manualLayout>
              <c:xMode val="edge"/>
              <c:yMode val="edge"/>
              <c:x val="1.1111111111111117E-2"/>
              <c:y val="0.24484944590259561"/>
            </c:manualLayout>
          </c:layout>
        </c:title>
        <c:numFmt formatCode="General" sourceLinked="1"/>
        <c:tickLblPos val="nextTo"/>
        <c:crossAx val="56575872"/>
        <c:crosses val="autoZero"/>
        <c:crossBetween val="between"/>
      </c:valAx>
      <c:serAx>
        <c:axId val="56587136"/>
        <c:scaling>
          <c:orientation val="minMax"/>
        </c:scaling>
        <c:axPos val="b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56592256"/>
        <c:crosses val="autoZero"/>
      </c:serAx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10ABAE-786B-4B69-AA6F-11212ADA09D6}" type="datetimeFigureOut">
              <a:rPr lang="en-US" smtClean="0"/>
              <a:pPr/>
              <a:t>7/4/2013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B3D871-A99D-4370-B616-55CC9211D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3D871-A99D-4370-B616-55CC9211D4A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3D871-A99D-4370-B616-55CC9211D4A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3D871-A99D-4370-B616-55CC9211D4A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3D871-A99D-4370-B616-55CC9211D4A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1600000">
            <a:off x="0" y="1143000"/>
            <a:ext cx="9144000" cy="1828800"/>
          </a:xfrm>
        </p:spPr>
        <p:txBody>
          <a:bodyPr>
            <a:normAutofit/>
          </a:bodyPr>
          <a:lstStyle/>
          <a:p>
            <a:r>
              <a:rPr lang="ka-GE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ხურმაში (</a:t>
            </a:r>
            <a:r>
              <a:rPr lang="en-US" sz="3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Diospyros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kaki) </a:t>
            </a:r>
            <a:r>
              <a:rPr lang="ka-GE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არსებული ბიოაქტიური ნაერთების რაოდენობრივი და თვისობრივი ანალიზი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038600"/>
            <a:ext cx="9144000" cy="1447800"/>
          </a:xfrm>
        </p:spPr>
        <p:txBody>
          <a:bodyPr>
            <a:noAutofit/>
          </a:bodyPr>
          <a:lstStyle/>
          <a:p>
            <a:pPr algn="r"/>
            <a:r>
              <a:rPr lang="ka-GE" sz="2000" b="1" dirty="0" smtClean="0">
                <a:solidFill>
                  <a:schemeClr val="tx1"/>
                </a:solidFill>
              </a:rPr>
              <a:t>ხელმძღვანელები</a:t>
            </a:r>
            <a:r>
              <a:rPr lang="ka-GE" sz="2000" b="1" dirty="0" smtClean="0">
                <a:solidFill>
                  <a:schemeClr val="tx1"/>
                </a:solidFill>
              </a:rPr>
              <a:t>:</a:t>
            </a:r>
          </a:p>
          <a:p>
            <a:pPr algn="r"/>
            <a:r>
              <a:rPr lang="en-US" sz="2000" dirty="0" smtClean="0">
                <a:solidFill>
                  <a:schemeClr val="tx1"/>
                </a:solidFill>
              </a:rPr>
              <a:t>PhD - </a:t>
            </a:r>
            <a:r>
              <a:rPr lang="ka-GE" sz="2000" b="1" dirty="0" smtClean="0">
                <a:solidFill>
                  <a:schemeClr val="tx1"/>
                </a:solidFill>
              </a:rPr>
              <a:t>ნურია მარტი</a:t>
            </a:r>
            <a:r>
              <a:rPr lang="en-US" sz="2000" b="1" dirty="0" smtClean="0">
                <a:solidFill>
                  <a:schemeClr val="tx1"/>
                </a:solidFill>
              </a:rPr>
              <a:t>,</a:t>
            </a:r>
            <a:endParaRPr lang="ka-GE" sz="2000" dirty="0" smtClean="0">
              <a:solidFill>
                <a:schemeClr val="tx1"/>
              </a:solidFill>
            </a:endParaRPr>
          </a:p>
          <a:p>
            <a:pPr algn="r"/>
            <a:r>
              <a:rPr lang="en-US" sz="2000" dirty="0" smtClean="0">
                <a:solidFill>
                  <a:schemeClr val="tx1"/>
                </a:solidFill>
              </a:rPr>
              <a:t>PhD</a:t>
            </a:r>
            <a:r>
              <a:rPr lang="ka-GE" sz="2000" dirty="0" smtClean="0">
                <a:solidFill>
                  <a:schemeClr val="tx1"/>
                </a:solidFill>
              </a:rPr>
              <a:t>, </a:t>
            </a:r>
            <a:r>
              <a:rPr lang="ka-GE" sz="2000" dirty="0" smtClean="0">
                <a:solidFill>
                  <a:schemeClr val="tx1"/>
                </a:solidFill>
              </a:rPr>
              <a:t>ასისტენტ-პროფესორი </a:t>
            </a:r>
            <a:r>
              <a:rPr lang="ka-GE" sz="2000" dirty="0" smtClean="0">
                <a:solidFill>
                  <a:schemeClr val="tx1"/>
                </a:solidFill>
              </a:rPr>
              <a:t>- </a:t>
            </a:r>
            <a:r>
              <a:rPr lang="ka-GE" sz="2000" b="1" dirty="0" smtClean="0">
                <a:solidFill>
                  <a:schemeClr val="tx1"/>
                </a:solidFill>
              </a:rPr>
              <a:t>ზურაბ </a:t>
            </a:r>
            <a:r>
              <a:rPr lang="ka-GE" sz="2000" b="1" dirty="0" smtClean="0">
                <a:solidFill>
                  <a:schemeClr val="tx1"/>
                </a:solidFill>
              </a:rPr>
              <a:t>ქუჩუკაშვილი</a:t>
            </a:r>
            <a:endParaRPr lang="ka-GE" sz="2000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D:\Bachelor Work\Pictures\3. Downloaded\logo_umh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66800" cy="1073488"/>
          </a:xfrm>
          <a:prstGeom prst="rect">
            <a:avLst/>
          </a:prstGeom>
          <a:noFill/>
        </p:spPr>
      </p:pic>
      <p:pic>
        <p:nvPicPr>
          <p:cNvPr id="1027" name="Picture 3" descr="D:\Bachelor Work\Pictures\3. Downloaded\ec-TEMPUS_en_logo.Upp_tsO1Vh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77200" y="0"/>
            <a:ext cx="1066800" cy="1134123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438400" y="5638800"/>
            <a:ext cx="4572000" cy="98058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70000"/>
              </a:lnSpc>
            </a:pPr>
            <a:r>
              <a:rPr lang="ka-GE" dirty="0" smtClean="0"/>
              <a:t>თბილისი</a:t>
            </a:r>
          </a:p>
          <a:p>
            <a:pPr algn="ctr">
              <a:lnSpc>
                <a:spcPct val="170000"/>
              </a:lnSpc>
            </a:pPr>
            <a:r>
              <a:rPr lang="ka-GE" dirty="0" smtClean="0"/>
              <a:t>2013 წ.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3124200"/>
            <a:ext cx="9144000" cy="648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70000"/>
              </a:lnSpc>
            </a:pPr>
            <a:r>
              <a:rPr lang="ka-GE" sz="2400" b="1" dirty="0" smtClean="0"/>
              <a:t>დიმიტრი პაპუკაშვილი</a:t>
            </a:r>
            <a:r>
              <a:rPr lang="ka-GE" sz="24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ka-GE" sz="3200" b="1" dirty="0" smtClean="0"/>
              <a:t>ფენოლური ნაერთების გამოყოფა მეთანოლის გამოყენებით (80/20)</a:t>
            </a: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828802"/>
          <a:ext cx="9144000" cy="4332095"/>
        </p:xfrm>
        <a:graphic>
          <a:graphicData uri="http://schemas.openxmlformats.org/drawingml/2006/table">
            <a:tbl>
              <a:tblPr/>
              <a:tblGrid>
                <a:gridCol w="2481943"/>
                <a:gridCol w="1828800"/>
                <a:gridCol w="2612571"/>
                <a:gridCol w="2220686"/>
              </a:tblGrid>
              <a:tr h="11042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2000" b="0" dirty="0" smtClean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ტექნოლოგიური ეტაპი</a:t>
                      </a:r>
                      <a:endParaRPr lang="en-US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2000" b="0" dirty="0" smtClean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წონა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2000" b="0" dirty="0" smtClean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(გრამი)</a:t>
                      </a:r>
                      <a:endParaRPr lang="en-US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2000" b="0" dirty="0" smtClean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გამხსნელი - მეთანოლი (მლ)</a:t>
                      </a:r>
                      <a:endParaRPr lang="en-US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2000" b="0" dirty="0" smtClean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საერთო ფენოლები (გ)</a:t>
                      </a:r>
                      <a:endParaRPr lang="en-US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55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 err="1">
                          <a:solidFill>
                            <a:srgbClr val="222222"/>
                          </a:solidFill>
                          <a:latin typeface="Sylfaen"/>
                          <a:ea typeface="Calibri"/>
                          <a:cs typeface="Calibri"/>
                        </a:rPr>
                        <a:t>Rechazo</a:t>
                      </a:r>
                      <a:r>
                        <a:rPr lang="en-US" sz="2000" b="0" dirty="0">
                          <a:solidFill>
                            <a:srgbClr val="222222"/>
                          </a:solidFill>
                          <a:latin typeface="Sylfaen"/>
                          <a:ea typeface="Calibri"/>
                          <a:cs typeface="Calibri"/>
                        </a:rPr>
                        <a:t>-decanter</a:t>
                      </a:r>
                      <a:endParaRPr lang="en-US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1</a:t>
                      </a:r>
                      <a:endParaRPr lang="en-US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50</a:t>
                      </a:r>
                      <a:endParaRPr lang="en-US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295775" algn="l"/>
                        </a:tabLst>
                      </a:pPr>
                      <a:r>
                        <a:rPr lang="en-US" sz="2000" b="0" dirty="0">
                          <a:latin typeface="Sylfaen"/>
                          <a:ea typeface="Calibri"/>
                          <a:cs typeface="Times New Roman"/>
                        </a:rPr>
                        <a:t>0.0395</a:t>
                      </a:r>
                      <a:endParaRPr lang="en-US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55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Rechazo</a:t>
                      </a:r>
                      <a:endParaRPr lang="en-US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1</a:t>
                      </a:r>
                      <a:endParaRPr lang="en-US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50</a:t>
                      </a:r>
                      <a:endParaRPr lang="en-US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295775" algn="l"/>
                        </a:tabLst>
                      </a:pPr>
                      <a:r>
                        <a:rPr lang="en-US" sz="2000" b="0" dirty="0">
                          <a:latin typeface="Sylfaen"/>
                          <a:ea typeface="Calibri"/>
                          <a:cs typeface="Times New Roman"/>
                        </a:rPr>
                        <a:t>0.0403</a:t>
                      </a:r>
                      <a:endParaRPr lang="en-US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55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Trit. Molin</a:t>
                      </a:r>
                      <a:endParaRPr lang="en-US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1</a:t>
                      </a:r>
                      <a:endParaRPr lang="en-US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50</a:t>
                      </a:r>
                      <a:endParaRPr lang="en-US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295775" algn="l"/>
                        </a:tabLst>
                      </a:pPr>
                      <a:r>
                        <a:rPr lang="en-US" sz="2000" b="0" dirty="0">
                          <a:latin typeface="Sylfaen"/>
                          <a:ea typeface="Calibri"/>
                          <a:cs typeface="Times New Roman"/>
                        </a:rPr>
                        <a:t>0.0442</a:t>
                      </a:r>
                      <a:endParaRPr lang="en-US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55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Trat. Enzimatico</a:t>
                      </a:r>
                      <a:endParaRPr lang="en-US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1</a:t>
                      </a:r>
                      <a:endParaRPr lang="en-US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50</a:t>
                      </a:r>
                      <a:endParaRPr lang="en-US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295775" algn="l"/>
                        </a:tabLst>
                      </a:pPr>
                      <a:r>
                        <a:rPr lang="en-US" sz="2000" b="1" dirty="0">
                          <a:latin typeface="Sylfaen"/>
                          <a:ea typeface="Calibri"/>
                          <a:cs typeface="Times New Roman"/>
                        </a:rPr>
                        <a:t>0.0551</a:t>
                      </a:r>
                      <a:endParaRPr lang="en-US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55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 err="1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Tamizado</a:t>
                      </a:r>
                      <a:endParaRPr lang="en-US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1</a:t>
                      </a:r>
                      <a:endParaRPr lang="en-US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50</a:t>
                      </a:r>
                      <a:endParaRPr lang="en-US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295775" algn="l"/>
                        </a:tabLst>
                      </a:pPr>
                      <a:r>
                        <a:rPr lang="en-US" sz="2000" b="0" dirty="0">
                          <a:latin typeface="Sylfaen"/>
                          <a:ea typeface="Calibri"/>
                          <a:cs typeface="Times New Roman"/>
                        </a:rPr>
                        <a:t>0.0426</a:t>
                      </a:r>
                      <a:endParaRPr lang="en-US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828802"/>
          <a:ext cx="9144001" cy="4332096"/>
        </p:xfrm>
        <a:graphic>
          <a:graphicData uri="http://schemas.openxmlformats.org/drawingml/2006/table">
            <a:tbl>
              <a:tblPr/>
              <a:tblGrid>
                <a:gridCol w="2413000"/>
                <a:gridCol w="1905000"/>
                <a:gridCol w="2667000"/>
                <a:gridCol w="2159001"/>
              </a:tblGrid>
              <a:tr h="11042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2000" b="0" dirty="0" smtClean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ტექნოლოგიური ეტაპი</a:t>
                      </a:r>
                      <a:endParaRPr lang="en-US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2000" b="0" dirty="0" smtClean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წონა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2000" b="0" dirty="0" smtClean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(გრამი)</a:t>
                      </a:r>
                      <a:endParaRPr lang="en-US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2000" b="0" dirty="0" smtClean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გამხსნელი - ქლორის მჟავა (მლ)</a:t>
                      </a:r>
                      <a:endParaRPr lang="en-US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2000" b="0" dirty="0" smtClean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საერთო ფენოლები (გ)</a:t>
                      </a:r>
                      <a:endParaRPr lang="en-US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55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 err="1">
                          <a:solidFill>
                            <a:srgbClr val="222222"/>
                          </a:solidFill>
                          <a:latin typeface="Sylfaen"/>
                          <a:ea typeface="Calibri"/>
                          <a:cs typeface="Calibri"/>
                        </a:rPr>
                        <a:t>Rechazo</a:t>
                      </a:r>
                      <a:r>
                        <a:rPr lang="en-US" sz="2000" b="0" dirty="0">
                          <a:solidFill>
                            <a:srgbClr val="222222"/>
                          </a:solidFill>
                          <a:latin typeface="Sylfaen"/>
                          <a:ea typeface="Calibri"/>
                          <a:cs typeface="Calibri"/>
                        </a:rPr>
                        <a:t>-decanter</a:t>
                      </a:r>
                      <a:endParaRPr lang="en-US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1</a:t>
                      </a:r>
                      <a:endParaRPr lang="en-US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50</a:t>
                      </a:r>
                      <a:endParaRPr lang="en-US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295775" algn="l"/>
                        </a:tabLst>
                      </a:pPr>
                      <a:r>
                        <a:rPr lang="en-US" sz="2000" b="0" dirty="0">
                          <a:latin typeface="Sylfaen"/>
                          <a:ea typeface="Calibri"/>
                          <a:cs typeface="Times New Roman"/>
                        </a:rPr>
                        <a:t>0.0585</a:t>
                      </a:r>
                      <a:endParaRPr lang="en-US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55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Rechazo</a:t>
                      </a:r>
                      <a:endParaRPr lang="en-US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1</a:t>
                      </a:r>
                      <a:endParaRPr lang="en-US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50</a:t>
                      </a:r>
                      <a:endParaRPr lang="en-US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295775" algn="l"/>
                        </a:tabLst>
                      </a:pPr>
                      <a:r>
                        <a:rPr lang="en-US" sz="2000" b="0" dirty="0">
                          <a:latin typeface="Sylfaen"/>
                          <a:ea typeface="Calibri"/>
                          <a:cs typeface="Times New Roman"/>
                        </a:rPr>
                        <a:t>0.0658</a:t>
                      </a:r>
                      <a:endParaRPr lang="en-US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55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Trit. Molin</a:t>
                      </a:r>
                      <a:endParaRPr lang="en-US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1</a:t>
                      </a:r>
                      <a:endParaRPr lang="en-US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50</a:t>
                      </a:r>
                      <a:endParaRPr lang="en-US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295775" algn="l"/>
                        </a:tabLst>
                      </a:pPr>
                      <a:r>
                        <a:rPr lang="en-US" sz="2000" b="1" dirty="0">
                          <a:latin typeface="Sylfaen"/>
                          <a:ea typeface="Calibri"/>
                          <a:cs typeface="Times New Roman"/>
                        </a:rPr>
                        <a:t>0.0713</a:t>
                      </a:r>
                      <a:endParaRPr lang="en-US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55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Trat. Enzimatico</a:t>
                      </a:r>
                      <a:endParaRPr lang="en-US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1</a:t>
                      </a:r>
                      <a:endParaRPr lang="en-US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50</a:t>
                      </a:r>
                      <a:endParaRPr lang="en-US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295775" algn="l"/>
                        </a:tabLst>
                      </a:pPr>
                      <a:r>
                        <a:rPr lang="en-US" sz="2000" b="0" dirty="0">
                          <a:latin typeface="Sylfaen"/>
                          <a:ea typeface="Calibri"/>
                          <a:cs typeface="Times New Roman"/>
                        </a:rPr>
                        <a:t>0.0698</a:t>
                      </a:r>
                      <a:endParaRPr lang="en-US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55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Tamizado</a:t>
                      </a:r>
                      <a:endParaRPr lang="en-US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1</a:t>
                      </a:r>
                      <a:endParaRPr lang="en-US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50</a:t>
                      </a:r>
                      <a:endParaRPr lang="en-US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295775" algn="l"/>
                        </a:tabLst>
                      </a:pPr>
                      <a:r>
                        <a:rPr lang="en-US" sz="2000" b="0" dirty="0">
                          <a:latin typeface="Sylfaen"/>
                          <a:ea typeface="Calibri"/>
                          <a:cs typeface="Times New Roman"/>
                        </a:rPr>
                        <a:t>0.0646</a:t>
                      </a:r>
                      <a:endParaRPr lang="en-US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  <a:spcBef>
                <a:spcPct val="0"/>
              </a:spcBef>
              <a:defRPr/>
            </a:pPr>
            <a:r>
              <a:rPr lang="ka-GE" sz="3200" b="1" dirty="0" smtClean="0"/>
              <a:t>ფენოლური ნაერთების გამოყოფა ქლორის მჟავის გამოყენებით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828800"/>
          <a:ext cx="9144000" cy="4343401"/>
        </p:xfrm>
        <a:graphic>
          <a:graphicData uri="http://schemas.openxmlformats.org/drawingml/2006/table">
            <a:tbl>
              <a:tblPr/>
              <a:tblGrid>
                <a:gridCol w="2471351"/>
                <a:gridCol w="1853514"/>
                <a:gridCol w="2594919"/>
                <a:gridCol w="2224216"/>
              </a:tblGrid>
              <a:tr h="11070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2000" b="0" dirty="0" smtClean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ტექნოლოგიური ეტაპი</a:t>
                      </a:r>
                      <a:endParaRPr lang="en-US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2000" b="0" dirty="0" smtClean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წონა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2000" b="0" dirty="0" smtClean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(გრამი)</a:t>
                      </a:r>
                      <a:endParaRPr lang="en-US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2000" b="0" dirty="0" smtClean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გამხსნელი - ფერმენტი+წყალი (მლ)</a:t>
                      </a:r>
                      <a:endParaRPr lang="en-US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2000" b="0" dirty="0" smtClean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საერთო ფენოლები (გ)</a:t>
                      </a:r>
                      <a:endParaRPr lang="en-US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2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 err="1">
                          <a:solidFill>
                            <a:srgbClr val="222222"/>
                          </a:solidFill>
                          <a:latin typeface="Sylfaen"/>
                          <a:ea typeface="Calibri"/>
                          <a:cs typeface="Calibri"/>
                        </a:rPr>
                        <a:t>Rechazo</a:t>
                      </a:r>
                      <a:r>
                        <a:rPr lang="en-US" sz="2000" b="0" dirty="0">
                          <a:solidFill>
                            <a:srgbClr val="222222"/>
                          </a:solidFill>
                          <a:latin typeface="Sylfaen"/>
                          <a:ea typeface="Calibri"/>
                          <a:cs typeface="Calibri"/>
                        </a:rPr>
                        <a:t>-decanter</a:t>
                      </a:r>
                      <a:endParaRPr lang="en-US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1</a:t>
                      </a:r>
                      <a:endParaRPr lang="en-US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5mg+50ml</a:t>
                      </a:r>
                      <a:endParaRPr lang="en-US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295775" algn="l"/>
                        </a:tabLst>
                      </a:pPr>
                      <a:r>
                        <a:rPr lang="en-US" sz="2000" b="0" dirty="0">
                          <a:latin typeface="Sylfaen"/>
                          <a:ea typeface="Calibri"/>
                          <a:cs typeface="Times New Roman"/>
                        </a:rPr>
                        <a:t>0.0464</a:t>
                      </a:r>
                      <a:endParaRPr lang="en-US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2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Rechazo</a:t>
                      </a:r>
                      <a:endParaRPr lang="en-US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1</a:t>
                      </a:r>
                      <a:endParaRPr lang="en-US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5mg+50ml</a:t>
                      </a:r>
                      <a:endParaRPr lang="en-US" sz="20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295775" algn="l"/>
                        </a:tabLst>
                      </a:pPr>
                      <a:r>
                        <a:rPr lang="en-US" sz="2000" b="1" dirty="0">
                          <a:latin typeface="Sylfaen"/>
                          <a:ea typeface="Calibri"/>
                          <a:cs typeface="Times New Roman"/>
                        </a:rPr>
                        <a:t>0.0581</a:t>
                      </a:r>
                      <a:endParaRPr lang="en-US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2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Trit. Molin</a:t>
                      </a:r>
                      <a:endParaRPr lang="en-US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1</a:t>
                      </a:r>
                      <a:endParaRPr lang="en-US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5mg+50ml</a:t>
                      </a:r>
                      <a:endParaRPr lang="en-US" sz="20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295775" algn="l"/>
                        </a:tabLst>
                      </a:pPr>
                      <a:r>
                        <a:rPr lang="en-US" sz="2000" b="0" dirty="0">
                          <a:latin typeface="Sylfaen"/>
                          <a:ea typeface="Calibri"/>
                          <a:cs typeface="Times New Roman"/>
                        </a:rPr>
                        <a:t>0.0546</a:t>
                      </a:r>
                      <a:endParaRPr lang="en-US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2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Trat. Enzimatico</a:t>
                      </a:r>
                      <a:endParaRPr lang="en-US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1</a:t>
                      </a:r>
                      <a:endParaRPr lang="en-US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5mg+50ml</a:t>
                      </a:r>
                      <a:endParaRPr lang="en-US" sz="20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295775" algn="l"/>
                        </a:tabLst>
                      </a:pPr>
                      <a:r>
                        <a:rPr lang="en-US" sz="2000" b="0" dirty="0">
                          <a:latin typeface="Sylfaen"/>
                          <a:ea typeface="Calibri"/>
                          <a:cs typeface="Times New Roman"/>
                        </a:rPr>
                        <a:t>0.0556</a:t>
                      </a:r>
                      <a:endParaRPr lang="en-US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2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Tamizado</a:t>
                      </a:r>
                      <a:endParaRPr lang="en-US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1</a:t>
                      </a:r>
                      <a:endParaRPr lang="en-US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5mg+50ml</a:t>
                      </a:r>
                      <a:endParaRPr lang="en-US" sz="20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295775" algn="l"/>
                        </a:tabLst>
                      </a:pPr>
                      <a:r>
                        <a:rPr lang="en-US" sz="2000" b="0" dirty="0">
                          <a:latin typeface="Sylfaen"/>
                          <a:ea typeface="Calibri"/>
                          <a:cs typeface="Times New Roman"/>
                        </a:rPr>
                        <a:t>0.0528</a:t>
                      </a:r>
                      <a:endParaRPr lang="en-US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0"/>
            <a:ext cx="9144000" cy="1499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  <a:spcBef>
                <a:spcPct val="0"/>
              </a:spcBef>
              <a:defRPr/>
            </a:pPr>
            <a:r>
              <a:rPr lang="ka-GE" sz="3200" b="1" dirty="0" smtClean="0"/>
              <a:t>ფენოლური ნაერთების გამოყოფა ფერმენტის გამოყენებით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828799"/>
          <a:ext cx="9143999" cy="4343400"/>
        </p:xfrm>
        <a:graphic>
          <a:graphicData uri="http://schemas.openxmlformats.org/drawingml/2006/table">
            <a:tbl>
              <a:tblPr/>
              <a:tblGrid>
                <a:gridCol w="2224216"/>
                <a:gridCol w="1977081"/>
                <a:gridCol w="2718486"/>
                <a:gridCol w="2224216"/>
              </a:tblGrid>
              <a:tr h="11070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2000" b="0" dirty="0" smtClean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ტექნოლოგიური ეტაპი</a:t>
                      </a:r>
                      <a:endParaRPr lang="en-US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2000" b="0" dirty="0" smtClean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წონა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2000" b="0" dirty="0" smtClean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(გრამი)</a:t>
                      </a:r>
                      <a:endParaRPr lang="en-US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2000" b="0" dirty="0" smtClean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გამხსნელი - იზოპროპანოლი (მლ)</a:t>
                      </a:r>
                      <a:endParaRPr lang="en-US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2000" b="0" dirty="0" smtClean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საერთო ფენოლები (გ)</a:t>
                      </a:r>
                      <a:endParaRPr lang="en-US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2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222222"/>
                          </a:solidFill>
                          <a:latin typeface="Sylfaen"/>
                          <a:ea typeface="Calibri"/>
                          <a:cs typeface="Calibri"/>
                        </a:rPr>
                        <a:t>Rechazo-decanter</a:t>
                      </a:r>
                      <a:endParaRPr lang="en-US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1</a:t>
                      </a:r>
                      <a:endParaRPr lang="en-US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50</a:t>
                      </a:r>
                      <a:endParaRPr lang="en-US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295775" algn="l"/>
                        </a:tabLst>
                      </a:pPr>
                      <a:r>
                        <a:rPr lang="en-US" sz="2000" b="1" dirty="0">
                          <a:latin typeface="Sylfaen"/>
                          <a:ea typeface="Calibri"/>
                          <a:cs typeface="Times New Roman"/>
                        </a:rPr>
                        <a:t>0.0719</a:t>
                      </a:r>
                      <a:endParaRPr lang="en-US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2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Rechazo</a:t>
                      </a:r>
                      <a:endParaRPr lang="en-US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1</a:t>
                      </a:r>
                      <a:endParaRPr lang="en-US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50</a:t>
                      </a:r>
                      <a:endParaRPr lang="en-US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295775" algn="l"/>
                        </a:tabLst>
                      </a:pPr>
                      <a:r>
                        <a:rPr lang="en-US" sz="2000" b="0" dirty="0">
                          <a:latin typeface="Sylfaen"/>
                          <a:ea typeface="Calibri"/>
                          <a:cs typeface="Times New Roman"/>
                        </a:rPr>
                        <a:t>0.0445</a:t>
                      </a:r>
                      <a:endParaRPr lang="en-US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2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 err="1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Trit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en-US" sz="2000" b="0" dirty="0" err="1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Molin</a:t>
                      </a:r>
                      <a:endParaRPr lang="en-US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1</a:t>
                      </a:r>
                      <a:endParaRPr lang="en-US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50</a:t>
                      </a:r>
                      <a:endParaRPr lang="en-US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295775" algn="l"/>
                        </a:tabLst>
                      </a:pPr>
                      <a:r>
                        <a:rPr lang="en-US" sz="2000" b="0" dirty="0">
                          <a:latin typeface="Sylfaen"/>
                          <a:ea typeface="Calibri"/>
                          <a:cs typeface="Times New Roman"/>
                        </a:rPr>
                        <a:t>0.0561</a:t>
                      </a:r>
                      <a:endParaRPr lang="en-US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2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Trat. Enzimatico</a:t>
                      </a:r>
                      <a:endParaRPr lang="en-US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1</a:t>
                      </a:r>
                      <a:endParaRPr lang="en-US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50</a:t>
                      </a:r>
                      <a:endParaRPr lang="en-US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295775" algn="l"/>
                        </a:tabLst>
                      </a:pPr>
                      <a:r>
                        <a:rPr lang="en-US" sz="2000" b="0" dirty="0">
                          <a:latin typeface="Sylfaen"/>
                          <a:ea typeface="Calibri"/>
                          <a:cs typeface="Times New Roman"/>
                        </a:rPr>
                        <a:t>0.0542</a:t>
                      </a:r>
                      <a:endParaRPr lang="en-US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2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 err="1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Tamizado</a:t>
                      </a:r>
                      <a:endParaRPr lang="en-US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1</a:t>
                      </a:r>
                      <a:endParaRPr lang="en-US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50</a:t>
                      </a:r>
                      <a:endParaRPr lang="en-US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295775" algn="l"/>
                        </a:tabLst>
                      </a:pPr>
                      <a:r>
                        <a:rPr lang="en-US" sz="2000" b="0" dirty="0">
                          <a:latin typeface="Sylfaen"/>
                          <a:ea typeface="Calibri"/>
                          <a:cs typeface="Times New Roman"/>
                        </a:rPr>
                        <a:t>0.059</a:t>
                      </a:r>
                      <a:endParaRPr lang="en-US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0"/>
            <a:ext cx="9144000" cy="1499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  <a:spcBef>
                <a:spcPct val="0"/>
              </a:spcBef>
              <a:defRPr/>
            </a:pPr>
            <a:r>
              <a:rPr lang="ka-GE" sz="3200" b="1" dirty="0" smtClean="0"/>
              <a:t>ფენოლური ნაერთების გამოყოფა იზოპროპანოლის გამოყენებით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-1" y="1828798"/>
          <a:ext cx="9144001" cy="4343401"/>
        </p:xfrm>
        <a:graphic>
          <a:graphicData uri="http://schemas.openxmlformats.org/drawingml/2006/table">
            <a:tbl>
              <a:tblPr/>
              <a:tblGrid>
                <a:gridCol w="2471353"/>
                <a:gridCol w="1977081"/>
                <a:gridCol w="2594919"/>
                <a:gridCol w="2100648"/>
              </a:tblGrid>
              <a:tr h="11070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2000" b="0" dirty="0" smtClean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ტექნოლოგიური ეტაპი</a:t>
                      </a:r>
                      <a:endParaRPr lang="en-US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2000" b="0" dirty="0" smtClean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წონა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2000" b="0" dirty="0" smtClean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(გრამი)</a:t>
                      </a:r>
                      <a:endParaRPr lang="en-US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2000" b="0" dirty="0" smtClean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გამხსნელი - ეთილაცეტატი (მლ)</a:t>
                      </a:r>
                      <a:endParaRPr lang="en-US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2000" b="0" dirty="0" smtClean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საერთო ფენოლები (გ)</a:t>
                      </a:r>
                      <a:endParaRPr lang="en-US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2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 err="1">
                          <a:solidFill>
                            <a:srgbClr val="222222"/>
                          </a:solidFill>
                          <a:latin typeface="Sylfaen"/>
                          <a:ea typeface="Calibri"/>
                          <a:cs typeface="Calibri"/>
                        </a:rPr>
                        <a:t>Rechazo</a:t>
                      </a:r>
                      <a:r>
                        <a:rPr lang="en-US" sz="2000" b="0" dirty="0">
                          <a:solidFill>
                            <a:srgbClr val="222222"/>
                          </a:solidFill>
                          <a:latin typeface="Sylfaen"/>
                          <a:ea typeface="Calibri"/>
                          <a:cs typeface="Calibri"/>
                        </a:rPr>
                        <a:t>-decanter</a:t>
                      </a:r>
                      <a:endParaRPr lang="en-US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1</a:t>
                      </a:r>
                      <a:endParaRPr lang="en-US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50</a:t>
                      </a:r>
                      <a:endParaRPr lang="en-US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295775" algn="l"/>
                        </a:tabLst>
                      </a:pPr>
                      <a:r>
                        <a:rPr lang="en-US" sz="2000" b="0" dirty="0">
                          <a:latin typeface="Sylfaen"/>
                          <a:ea typeface="Calibri"/>
                          <a:cs typeface="Times New Roman"/>
                        </a:rPr>
                        <a:t>0.0146</a:t>
                      </a:r>
                      <a:endParaRPr lang="en-US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2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 err="1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Rechazo</a:t>
                      </a:r>
                      <a:endParaRPr lang="en-US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1</a:t>
                      </a:r>
                      <a:endParaRPr lang="en-US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50</a:t>
                      </a:r>
                      <a:endParaRPr lang="en-US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295775" algn="l"/>
                        </a:tabLst>
                      </a:pPr>
                      <a:r>
                        <a:rPr lang="en-US" sz="2000" b="0" dirty="0">
                          <a:latin typeface="Sylfaen"/>
                          <a:ea typeface="Calibri"/>
                          <a:cs typeface="Times New Roman"/>
                        </a:rPr>
                        <a:t>0.013</a:t>
                      </a:r>
                      <a:endParaRPr lang="en-US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2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 err="1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Trit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en-US" sz="2000" b="0" dirty="0" err="1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Molin</a:t>
                      </a:r>
                      <a:endParaRPr lang="en-US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1</a:t>
                      </a:r>
                      <a:endParaRPr lang="en-US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50</a:t>
                      </a:r>
                      <a:endParaRPr lang="en-US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295775" algn="l"/>
                        </a:tabLst>
                      </a:pPr>
                      <a:r>
                        <a:rPr lang="en-US" sz="2000" b="0" dirty="0">
                          <a:latin typeface="Sylfaen"/>
                          <a:ea typeface="Calibri"/>
                          <a:cs typeface="Times New Roman"/>
                        </a:rPr>
                        <a:t>0.0123</a:t>
                      </a:r>
                      <a:endParaRPr lang="en-US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2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 err="1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Trat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en-US" sz="2000" b="0" dirty="0" err="1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Enzimatico</a:t>
                      </a:r>
                      <a:endParaRPr lang="en-US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1</a:t>
                      </a:r>
                      <a:endParaRPr lang="en-US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50</a:t>
                      </a:r>
                      <a:endParaRPr lang="en-US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295775" algn="l"/>
                        </a:tabLst>
                      </a:pPr>
                      <a:r>
                        <a:rPr lang="en-US" sz="2000" b="1" dirty="0">
                          <a:latin typeface="Sylfaen"/>
                          <a:ea typeface="Calibri"/>
                          <a:cs typeface="Times New Roman"/>
                        </a:rPr>
                        <a:t>0.081</a:t>
                      </a:r>
                      <a:endParaRPr lang="en-US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2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 err="1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Tamizado</a:t>
                      </a:r>
                      <a:endParaRPr lang="en-US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1</a:t>
                      </a:r>
                      <a:endParaRPr lang="en-US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50</a:t>
                      </a:r>
                      <a:endParaRPr lang="en-US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295775" algn="l"/>
                        </a:tabLst>
                      </a:pPr>
                      <a:r>
                        <a:rPr lang="en-US" sz="2000" b="0" dirty="0">
                          <a:latin typeface="Sylfaen"/>
                          <a:ea typeface="Calibri"/>
                          <a:cs typeface="Times New Roman"/>
                        </a:rPr>
                        <a:t>0.0105</a:t>
                      </a:r>
                      <a:endParaRPr lang="en-US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0"/>
            <a:ext cx="9144000" cy="1499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  <a:spcBef>
                <a:spcPct val="0"/>
              </a:spcBef>
              <a:defRPr/>
            </a:pPr>
            <a:r>
              <a:rPr lang="ka-GE" sz="3200" b="1" dirty="0" smtClean="0"/>
              <a:t>ფენოლური ნაერთების გამოყოფა ეთილაცეტატის გამოყენებით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/>
          <p:nvPr/>
        </p:nvGraphicFramePr>
        <p:xfrm>
          <a:off x="0" y="1219200"/>
          <a:ext cx="91440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944562"/>
          </a:xfrm>
        </p:spPr>
        <p:txBody>
          <a:bodyPr>
            <a:normAutofit/>
          </a:bodyPr>
          <a:lstStyle/>
          <a:p>
            <a:r>
              <a:rPr lang="ka-GE" sz="3200" b="1" dirty="0" smtClean="0"/>
              <a:t>კველის შედეგები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1676400"/>
          </a:xfrm>
        </p:spPr>
        <p:txBody>
          <a:bodyPr>
            <a:noAutofit/>
          </a:bodyPr>
          <a:lstStyle/>
          <a:p>
            <a:pPr algn="ctr">
              <a:lnSpc>
                <a:spcPct val="170000"/>
              </a:lnSpc>
              <a:buFont typeface="+mj-lt"/>
              <a:buAutoNum type="arabicPeriod"/>
            </a:pPr>
            <a:r>
              <a:rPr lang="ka-GE" sz="2000" b="1" dirty="0" smtClean="0"/>
              <a:t>წვენის მიღების ტექნოლოგიური სქემის სხვადასხვა ეტაპზე მიღებული ნარჩენები განსხვავდებიან ფენოლური ნაერთების შემცველობის მიხედვით</a:t>
            </a:r>
            <a:r>
              <a:rPr lang="ka-GE" sz="2000" dirty="0" smtClean="0"/>
              <a:t>.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944562"/>
          </a:xfrm>
        </p:spPr>
        <p:txBody>
          <a:bodyPr>
            <a:normAutofit/>
          </a:bodyPr>
          <a:lstStyle/>
          <a:p>
            <a:r>
              <a:rPr lang="ka-GE" sz="3200" b="1" dirty="0" smtClean="0"/>
              <a:t>კველის შედეგები</a:t>
            </a:r>
            <a:endParaRPr lang="en-US" sz="3200" b="1" dirty="0"/>
          </a:p>
        </p:txBody>
      </p:sp>
      <p:sp>
        <p:nvSpPr>
          <p:cNvPr id="6" name="Rectangle 5"/>
          <p:cNvSpPr/>
          <p:nvPr/>
        </p:nvSpPr>
        <p:spPr>
          <a:xfrm>
            <a:off x="533400" y="3733800"/>
            <a:ext cx="8458200" cy="14332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2000" dirty="0" smtClean="0"/>
              <a:t>კერძოდ, I (Rechazo-decanter) და IV (Tratamiento Enzimatico) ეტაპებზე მიღებული ნარჩენები ყველაზე მდიდარია ფენოლური ნაერთებით. შემდეგ მოდის II (Rechazo) და V (Tamizado) ეტაპები;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1295400"/>
          </a:xfrm>
        </p:spPr>
        <p:txBody>
          <a:bodyPr>
            <a:noAutofit/>
          </a:bodyPr>
          <a:lstStyle/>
          <a:p>
            <a:pPr marL="457200" indent="-457200" algn="ctr">
              <a:lnSpc>
                <a:spcPct val="170000"/>
              </a:lnSpc>
              <a:buFont typeface="+mj-lt"/>
              <a:buAutoNum type="arabicPeriod" startAt="2"/>
            </a:pPr>
            <a:r>
              <a:rPr lang="ka-GE" sz="2000" b="1" dirty="0" smtClean="0"/>
              <a:t> ტექნოლოგიური სქემის სხვადასხვა ეტაპებზე მიღებული ნარჩენებიდან ფენოლური ნაერთების ექსტრაქცია დამოკიდებულია გამხსნელის ტიპზე</a:t>
            </a:r>
            <a:r>
              <a:rPr lang="ka-GE" sz="2000" dirty="0" smtClean="0"/>
              <a:t>.</a:t>
            </a:r>
            <a:r>
              <a:rPr lang="ka-GE" sz="2000" b="1" dirty="0" smtClean="0"/>
              <a:t> </a:t>
            </a:r>
            <a:endParaRPr lang="en-US" sz="20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944562"/>
          </a:xfrm>
        </p:spPr>
        <p:txBody>
          <a:bodyPr>
            <a:normAutofit/>
          </a:bodyPr>
          <a:lstStyle/>
          <a:p>
            <a:r>
              <a:rPr lang="ka-GE" sz="3200" b="1" dirty="0" smtClean="0"/>
              <a:t>კველის შედეგები</a:t>
            </a:r>
            <a:endParaRPr lang="en-US" sz="3200" b="1" dirty="0"/>
          </a:p>
        </p:txBody>
      </p:sp>
      <p:sp>
        <p:nvSpPr>
          <p:cNvPr id="6" name="Rectangle 5"/>
          <p:cNvSpPr/>
          <p:nvPr/>
        </p:nvSpPr>
        <p:spPr>
          <a:xfrm>
            <a:off x="381000" y="3242608"/>
            <a:ext cx="8763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2000" dirty="0" smtClean="0"/>
              <a:t>კერძოდ, ტექნოლოგიური  სქემის 5 ეტაპიდან I (Rechazo-decanter) და II (Rechazo) ეტაპებზე ყველაზე ეფექტურია წყლით ექსტრაქცია, III (Triturado Molino) და V (Tamizado) ეტაპებზე ქლორის მჟავით, ხოლო IV (Tratamiento Enzimatico) ეტაპზე - ეთილაცეტატით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0" y="304800"/>
            <a:ext cx="91440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a-GE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დასკვნა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2057400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2400" dirty="0" smtClean="0"/>
              <a:t>კარალიოკის წვენის მიღების ტექნოლოგიური სქემის სხვადასხვა ეტაპზე არსებულ ნარჩენებში ფენოლური ნაერთები განსხვავდებიან არა მარტო რაოდენობრივად, არამედ ექსტრაგირების უნარითაც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362200"/>
            <a:ext cx="9144000" cy="1143000"/>
          </a:xfrm>
        </p:spPr>
        <p:txBody>
          <a:bodyPr>
            <a:normAutofit/>
          </a:bodyPr>
          <a:lstStyle/>
          <a:p>
            <a:r>
              <a:rPr lang="ka-GE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გმადლობთ ყურადღებისთვის!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914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b="1" i="1" dirty="0" err="1" smtClean="0">
                <a:solidFill>
                  <a:srgbClr val="C00000"/>
                </a:solidFill>
              </a:rPr>
              <a:t>Diospyros</a:t>
            </a:r>
            <a:r>
              <a:rPr lang="en-US" sz="3200" b="1" i="1" dirty="0" smtClean="0">
                <a:solidFill>
                  <a:srgbClr val="C00000"/>
                </a:solidFill>
              </a:rPr>
              <a:t> kaki</a:t>
            </a:r>
            <a:endParaRPr lang="en-US" sz="3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286000"/>
            <a:ext cx="9144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noProof="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3200400"/>
            <a:ext cx="2438400" cy="589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rgbClr val="C00000"/>
                </a:solidFill>
              </a:rPr>
              <a:t>Sharon=Triumph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5791200" y="3200400"/>
            <a:ext cx="2590800" cy="589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 err="1" smtClean="0">
                <a:solidFill>
                  <a:srgbClr val="C00000"/>
                </a:solidFill>
              </a:rPr>
              <a:t>Rojo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Brillante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228600" y="3940076"/>
            <a:ext cx="3733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2400" dirty="0" smtClean="0"/>
              <a:t>მუქი ნარიჯისფერი </a:t>
            </a:r>
          </a:p>
          <a:p>
            <a:pPr algn="ctr">
              <a:lnSpc>
                <a:spcPct val="150000"/>
              </a:lnSpc>
            </a:pPr>
            <a:r>
              <a:rPr lang="ka-GE" sz="2400" dirty="0" smtClean="0"/>
              <a:t> პატარა ზომის</a:t>
            </a:r>
            <a:r>
              <a:rPr lang="en-US" sz="2400" dirty="0" smtClean="0"/>
              <a:t> </a:t>
            </a:r>
          </a:p>
          <a:p>
            <a:pPr algn="ctr">
              <a:lnSpc>
                <a:spcPct val="150000"/>
              </a:lnSpc>
            </a:pPr>
            <a:r>
              <a:rPr lang="ka-GE" sz="2400" dirty="0" smtClean="0"/>
              <a:t>შაქრიანობა</a:t>
            </a:r>
            <a:r>
              <a:rPr lang="en-US" sz="2400" dirty="0" smtClean="0"/>
              <a:t> 18-20</a:t>
            </a:r>
            <a:r>
              <a:rPr lang="en-US" sz="2400" baseline="30000" dirty="0" smtClean="0"/>
              <a:t>0</a:t>
            </a:r>
            <a:r>
              <a:rPr lang="en-US" sz="2400" dirty="0" smtClean="0"/>
              <a:t>brix</a:t>
            </a:r>
            <a:r>
              <a:rPr lang="ka-GE" sz="2400" dirty="0" smtClean="0"/>
              <a:t>-ია</a:t>
            </a:r>
            <a:endParaRPr lang="en-US" sz="2400" dirty="0" smtClean="0"/>
          </a:p>
          <a:p>
            <a:pPr algn="ctr">
              <a:lnSpc>
                <a:spcPct val="150000"/>
              </a:lnSpc>
            </a:pPr>
            <a:r>
              <a:rPr lang="ka-GE" sz="2400" dirty="0" smtClean="0"/>
              <a:t>მეტი ტანინები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5562600" y="3962400"/>
            <a:ext cx="3200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2400" dirty="0" smtClean="0"/>
              <a:t>ღია ნარინჯისფერი</a:t>
            </a:r>
          </a:p>
          <a:p>
            <a:pPr algn="ctr">
              <a:lnSpc>
                <a:spcPct val="150000"/>
              </a:lnSpc>
            </a:pPr>
            <a:r>
              <a:rPr lang="ka-GE" sz="2400" dirty="0" smtClean="0"/>
              <a:t>დიდი ზომის</a:t>
            </a:r>
            <a:endParaRPr lang="en-US" sz="2400" dirty="0" smtClean="0"/>
          </a:p>
          <a:p>
            <a:pPr algn="ctr">
              <a:lnSpc>
                <a:spcPct val="150000"/>
              </a:lnSpc>
            </a:pPr>
            <a:r>
              <a:rPr lang="ka-GE" sz="2400" dirty="0" smtClean="0"/>
              <a:t>შაქრიანობა </a:t>
            </a:r>
            <a:r>
              <a:rPr lang="en-US" sz="2400" dirty="0" smtClean="0"/>
              <a:t>14</a:t>
            </a:r>
            <a:r>
              <a:rPr lang="en-US" sz="2400" baseline="30000" dirty="0" smtClean="0"/>
              <a:t>0 </a:t>
            </a:r>
            <a:r>
              <a:rPr lang="en-US" sz="2400" dirty="0" err="1" smtClean="0"/>
              <a:t>brix</a:t>
            </a:r>
            <a:r>
              <a:rPr lang="ka-GE" sz="2400" dirty="0" smtClean="0"/>
              <a:t>-ია</a:t>
            </a:r>
          </a:p>
          <a:p>
            <a:pPr algn="ctr">
              <a:lnSpc>
                <a:spcPct val="150000"/>
              </a:lnSpc>
            </a:pPr>
            <a:r>
              <a:rPr lang="ka-GE" sz="2400" dirty="0" smtClean="0"/>
              <a:t>ნაკლები ტანინები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4191000" y="3200400"/>
            <a:ext cx="762000" cy="754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dirty="0" smtClean="0"/>
              <a:t>&amp;</a:t>
            </a:r>
            <a:endParaRPr lang="en-US" sz="3200" dirty="0"/>
          </a:p>
        </p:txBody>
      </p:sp>
      <p:sp>
        <p:nvSpPr>
          <p:cNvPr id="10" name="Rectangle 9"/>
          <p:cNvSpPr/>
          <p:nvPr/>
        </p:nvSpPr>
        <p:spPr>
          <a:xfrm>
            <a:off x="2590800" y="1828800"/>
            <a:ext cx="4206601" cy="5934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50000"/>
              </a:lnSpc>
              <a:spcBef>
                <a:spcPct val="0"/>
              </a:spcBef>
              <a:defRPr/>
            </a:pPr>
            <a:r>
              <a:rPr lang="ka-GE" sz="2400" dirty="0" smtClean="0"/>
              <a:t>ესპანეთში გავრცელებულია</a:t>
            </a:r>
            <a:r>
              <a:rPr lang="en-US" sz="2400" dirty="0" smtClean="0"/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19400" y="228600"/>
            <a:ext cx="6324600" cy="760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3200" b="1" dirty="0" smtClean="0"/>
              <a:t>ქართული კარალიოკი</a:t>
            </a:r>
            <a:endParaRPr lang="en-US" sz="3200" b="1" dirty="0"/>
          </a:p>
        </p:txBody>
      </p:sp>
      <p:pic>
        <p:nvPicPr>
          <p:cNvPr id="92162" name="Picture 2" descr="D:\Bachelor Work\Pictures\3. Downloaded\5c0b9c3ba1f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2794982" cy="14478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0" y="1727537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Font typeface="Wingdings" pitchFamily="2" charset="2"/>
              <a:buChar char="Ø"/>
            </a:pPr>
            <a:r>
              <a:rPr lang="ka-GE" sz="2000" dirty="0" smtClean="0"/>
              <a:t>  გავრცელებულია - იაპონური და კავკასიური კარალიოკი;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0" y="2413337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Font typeface="Wingdings" pitchFamily="2" charset="2"/>
              <a:buChar char="Ø"/>
            </a:pPr>
            <a:r>
              <a:rPr lang="ka-GE" sz="2000" dirty="0" smtClean="0"/>
              <a:t>  ნაყოფი მდიდარია </a:t>
            </a:r>
            <a:r>
              <a:rPr lang="ka-GE" sz="2000" b="1" dirty="0" smtClean="0"/>
              <a:t>ფრუქტოზით</a:t>
            </a:r>
            <a:endParaRPr lang="en-US" sz="2000" b="1" dirty="0"/>
          </a:p>
        </p:txBody>
      </p:sp>
      <p:sp>
        <p:nvSpPr>
          <p:cNvPr id="11" name="Rectangle 10"/>
          <p:cNvSpPr/>
          <p:nvPr/>
        </p:nvSpPr>
        <p:spPr>
          <a:xfrm>
            <a:off x="0" y="3175337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Font typeface="Wingdings" pitchFamily="2" charset="2"/>
              <a:buChar char="Ø"/>
            </a:pPr>
            <a:r>
              <a:rPr lang="ka-GE" sz="2000" dirty="0" smtClean="0"/>
              <a:t>  ფერი - </a:t>
            </a:r>
            <a:r>
              <a:rPr lang="ka-GE" sz="2000" b="1" dirty="0" smtClean="0"/>
              <a:t>ღია</a:t>
            </a:r>
            <a:r>
              <a:rPr lang="ka-GE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a-GE" sz="2000" b="1" dirty="0" smtClean="0"/>
              <a:t>ნარინჯისფერი</a:t>
            </a:r>
            <a:r>
              <a:rPr lang="ka-GE" sz="2000" dirty="0" smtClean="0"/>
              <a:t>, </a:t>
            </a:r>
            <a:r>
              <a:rPr lang="ka-GE" sz="2000" b="1" dirty="0" smtClean="0"/>
              <a:t>მოწითალო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0" y="4546937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Font typeface="Wingdings" pitchFamily="2" charset="2"/>
              <a:buChar char="Ø"/>
            </a:pPr>
            <a:r>
              <a:rPr lang="ka-GE" sz="2000" dirty="0" smtClean="0"/>
              <a:t>  გამოირჩევა კარგი </a:t>
            </a:r>
            <a:r>
              <a:rPr lang="ka-GE" sz="2000" b="1" dirty="0" smtClean="0"/>
              <a:t>ტრანსპორტაბელურობით</a:t>
            </a:r>
            <a:r>
              <a:rPr lang="ka-GE" sz="2000" dirty="0" smtClean="0"/>
              <a:t> და </a:t>
            </a:r>
            <a:r>
              <a:rPr lang="ka-GE" sz="2000" b="1" dirty="0" smtClean="0"/>
              <a:t>ტკბილი </a:t>
            </a:r>
            <a:r>
              <a:rPr lang="ka-GE" sz="2000" dirty="0" smtClean="0"/>
              <a:t>გემოთი</a:t>
            </a:r>
            <a:endParaRPr lang="en-US" sz="2000" dirty="0"/>
          </a:p>
        </p:txBody>
      </p:sp>
      <p:sp>
        <p:nvSpPr>
          <p:cNvPr id="13" name="Rectangle 12"/>
          <p:cNvSpPr/>
          <p:nvPr/>
        </p:nvSpPr>
        <p:spPr>
          <a:xfrm>
            <a:off x="0" y="5232737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Font typeface="Wingdings" pitchFamily="2" charset="2"/>
              <a:buChar char="Ø"/>
            </a:pPr>
            <a:r>
              <a:rPr lang="ka-GE" sz="2000" dirty="0" smtClean="0"/>
              <a:t>  ცნობილი ჯიშები - </a:t>
            </a:r>
            <a:r>
              <a:rPr lang="ka-GE" sz="2000" b="1" dirty="0" smtClean="0"/>
              <a:t>ჩინებული, მეოცე საუკუნე, ჰაჩია, ჰიაკუმე და ზენჟი-მარუ</a:t>
            </a:r>
            <a:endParaRPr lang="en-US" sz="2000" b="1" dirty="0"/>
          </a:p>
        </p:txBody>
      </p:sp>
      <p:sp>
        <p:nvSpPr>
          <p:cNvPr id="14" name="Rectangle 13"/>
          <p:cNvSpPr/>
          <p:nvPr/>
        </p:nvSpPr>
        <p:spPr>
          <a:xfrm>
            <a:off x="0" y="4013537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ka-GE" sz="2000" dirty="0" smtClean="0"/>
              <a:t>  ზომა - </a:t>
            </a:r>
            <a:r>
              <a:rPr lang="ka-GE" sz="2000" b="1" dirty="0" smtClean="0"/>
              <a:t>7-8 სმ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8382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a-GE" sz="3200" b="1" dirty="0" smtClean="0"/>
              <a:t>კვლევის მიზანი:</a:t>
            </a:r>
            <a:endParaRPr lang="en-US" sz="3200" b="1" dirty="0"/>
          </a:p>
        </p:txBody>
      </p:sp>
      <p:sp>
        <p:nvSpPr>
          <p:cNvPr id="5" name="Rectangle 4"/>
          <p:cNvSpPr/>
          <p:nvPr/>
        </p:nvSpPr>
        <p:spPr>
          <a:xfrm>
            <a:off x="0" y="1981200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2000" dirty="0" smtClean="0"/>
              <a:t>კარალიოკიდან წვენის ქარხნული წესით მიღების</a:t>
            </a:r>
            <a:r>
              <a:rPr lang="en-US" sz="2000" dirty="0" smtClean="0"/>
              <a:t> </a:t>
            </a:r>
            <a:r>
              <a:rPr lang="ka-GE" sz="2000" dirty="0" smtClean="0"/>
              <a:t>პროცესში სხვადასხვა ტექნოლოგიურ ეტაპზე არსებულ ნარჩენებში ფენოლური ნაერთების რაოდენობრივი შედარება და მათი ექსტრაქციის უნარის შეფასება</a:t>
            </a:r>
          </a:p>
        </p:txBody>
      </p:sp>
      <p:sp>
        <p:nvSpPr>
          <p:cNvPr id="90113" name="Rectangle 1"/>
          <p:cNvSpPr>
            <a:spLocks noChangeArrowheads="1"/>
          </p:cNvSpPr>
          <p:nvPr/>
        </p:nvSpPr>
        <p:spPr bwMode="auto">
          <a:xfrm>
            <a:off x="0" y="4191000"/>
            <a:ext cx="9144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7188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a-GE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itchFamily="18" charset="0"/>
                <a:ea typeface="Times New Roman" pitchFamily="18" charset="0"/>
                <a:cs typeface="Arial" pitchFamily="34" charset="0"/>
              </a:rPr>
              <a:t>კვლევის ობიექტი</a:t>
            </a:r>
            <a:r>
              <a:rPr kumimoji="0" lang="ka-GE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ka-GE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itchFamily="18" charset="0"/>
                <a:ea typeface="Times New Roman" pitchFamily="18" charset="0"/>
                <a:cs typeface="Arial" pitchFamily="34" charset="0"/>
              </a:rPr>
              <a:t>– </a:t>
            </a:r>
            <a:r>
              <a:rPr kumimoji="0" lang="ka-G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itchFamily="18" charset="0"/>
                <a:ea typeface="Times New Roman" pitchFamily="18" charset="0"/>
                <a:cs typeface="Arial" pitchFamily="34" charset="0"/>
              </a:rPr>
              <a:t>ესპანეთში, ხმელთაშუაზღვისპირეთში მოყვანილი Sharon-ის ჯიშის კარალიოკის გადამუშავების ტექნოლოგიური სქემის 5 სხვადასხვა ეტაპზე მიღებული ნარჩენები </a:t>
            </a:r>
            <a:endParaRPr kumimoji="0" lang="ka-GE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990600"/>
          </a:xfrm>
        </p:spPr>
        <p:txBody>
          <a:bodyPr>
            <a:normAutofit/>
          </a:bodyPr>
          <a:lstStyle/>
          <a:p>
            <a:r>
              <a:rPr lang="ka-GE" sz="3200" b="1" dirty="0" smtClean="0"/>
              <a:t>კვლევის ამოცანები:</a:t>
            </a:r>
            <a:endParaRPr lang="en-US" sz="3600" b="1" dirty="0"/>
          </a:p>
        </p:txBody>
      </p:sp>
      <p:sp>
        <p:nvSpPr>
          <p:cNvPr id="4" name="Rectangle 3"/>
          <p:cNvSpPr/>
          <p:nvPr/>
        </p:nvSpPr>
        <p:spPr>
          <a:xfrm>
            <a:off x="0" y="1981200"/>
            <a:ext cx="91440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lnSpc>
                <a:spcPct val="150000"/>
              </a:lnSpc>
              <a:buAutoNum type="arabicPeriod"/>
            </a:pPr>
            <a:r>
              <a:rPr lang="ka-GE" sz="2000" dirty="0" smtClean="0"/>
              <a:t>შეგვერჩია ეფექტური გამხსნელი, რომელიც 5 სხვადასხვა ეტაპზე დარჩენილი ნარჩენებიდან მაქსიმალურად ეფექტურად გამოწვლილავდა ფენოლურ ნაერთებს;</a:t>
            </a:r>
          </a:p>
          <a:p>
            <a:pPr marL="457200" indent="-457200" algn="ctr">
              <a:lnSpc>
                <a:spcPct val="150000"/>
              </a:lnSpc>
              <a:buAutoNum type="arabicPeriod"/>
            </a:pPr>
            <a:endParaRPr lang="ka-GE" sz="2000" dirty="0" smtClean="0"/>
          </a:p>
          <a:p>
            <a:pPr marL="457200" indent="-457200" algn="ctr">
              <a:lnSpc>
                <a:spcPct val="150000"/>
              </a:lnSpc>
              <a:buAutoNum type="arabicPeriod"/>
            </a:pPr>
            <a:r>
              <a:rPr lang="ka-GE" sz="2000" dirty="0" smtClean="0"/>
              <a:t>შერჩეული ეფექტური გამხსნელებით ტექნოლოგიური სქემის სხვადასხვა ეტაპზე არსებული ნარჩენებიდან ფენოლური ნაერთების ექსტრაქცია და რაოდენობრივი განსაზღვრა.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ტ</a:t>
            </a:r>
            <a:r>
              <a:rPr lang="ka-GE" sz="3200" b="1" dirty="0" smtClean="0"/>
              <a:t>ექნოლოგიური ეტაპები</a:t>
            </a:r>
            <a:endParaRPr lang="en-US" sz="3200" b="1" dirty="0"/>
          </a:p>
        </p:txBody>
      </p:sp>
      <p:pic>
        <p:nvPicPr>
          <p:cNvPr id="1026" name="Picture 2" descr="D:\Bachelor Work\Pictures\1. Digital\DSC090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419600"/>
            <a:ext cx="9145840" cy="24384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457200" y="1295400"/>
            <a:ext cx="3962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AutoNum type="arabicPeriod"/>
              <a:tabLst>
                <a:tab pos="4295775" algn="l"/>
              </a:tabLst>
              <a:defRPr/>
            </a:pPr>
            <a:r>
              <a:rPr lang="en-US" sz="2400" b="1" dirty="0" err="1" smtClean="0">
                <a:solidFill>
                  <a:srgbClr val="222222"/>
                </a:solidFill>
                <a:latin typeface="Sylfaen"/>
                <a:ea typeface="Calibri"/>
                <a:cs typeface="Times New Roman"/>
              </a:rPr>
              <a:t>Rechazo</a:t>
            </a:r>
            <a:r>
              <a:rPr lang="en-US" sz="2400" b="1" dirty="0" smtClean="0">
                <a:solidFill>
                  <a:srgbClr val="222222"/>
                </a:solidFill>
                <a:latin typeface="Sylfaen"/>
                <a:ea typeface="Calibri"/>
                <a:cs typeface="Times New Roman"/>
              </a:rPr>
              <a:t>-decanter</a:t>
            </a:r>
            <a:r>
              <a:rPr lang="ka-GE" sz="2400" b="1" dirty="0" smtClean="0">
                <a:solidFill>
                  <a:srgbClr val="222222"/>
                </a:solidFill>
                <a:latin typeface="Sylfaen"/>
                <a:ea typeface="Calibri"/>
                <a:cs typeface="Times New Roman"/>
              </a:rPr>
              <a:t>;</a:t>
            </a:r>
          </a:p>
          <a:p>
            <a:pPr marL="342900" lvl="0" indent="-342900">
              <a:lnSpc>
                <a:spcPct val="150000"/>
              </a:lnSpc>
              <a:buAutoNum type="arabicPeriod"/>
              <a:tabLst>
                <a:tab pos="4295775" algn="l"/>
              </a:tabLst>
              <a:defRPr/>
            </a:pPr>
            <a:r>
              <a:rPr lang="en-US" sz="2400" b="1" dirty="0" err="1" smtClean="0">
                <a:latin typeface="Sylfaen"/>
                <a:ea typeface="Calibri"/>
                <a:cs typeface="Times New Roman"/>
              </a:rPr>
              <a:t>Rechazo</a:t>
            </a:r>
            <a:r>
              <a:rPr lang="ka-GE" sz="2400" b="1" dirty="0" smtClean="0">
                <a:latin typeface="Sylfaen"/>
                <a:ea typeface="Calibri"/>
                <a:cs typeface="Times New Roman"/>
              </a:rPr>
              <a:t>;</a:t>
            </a:r>
          </a:p>
          <a:p>
            <a:pPr marL="342900" lvl="0" indent="-342900">
              <a:lnSpc>
                <a:spcPct val="150000"/>
              </a:lnSpc>
              <a:buAutoNum type="arabicPeriod"/>
              <a:tabLst>
                <a:tab pos="4295775" algn="l"/>
              </a:tabLst>
              <a:defRPr/>
            </a:pPr>
            <a:r>
              <a:rPr lang="en-US" sz="2400" b="1" dirty="0" err="1" smtClean="0">
                <a:latin typeface="Sylfaen"/>
                <a:ea typeface="Calibri"/>
                <a:cs typeface="Times New Roman"/>
              </a:rPr>
              <a:t>Triturado</a:t>
            </a:r>
            <a:r>
              <a:rPr lang="en-US" sz="2400" b="1" dirty="0" smtClean="0">
                <a:latin typeface="Sylfaen"/>
                <a:ea typeface="Calibri"/>
                <a:cs typeface="Times New Roman"/>
              </a:rPr>
              <a:t> Molino</a:t>
            </a:r>
            <a:r>
              <a:rPr lang="ka-GE" sz="2400" b="1" dirty="0" smtClean="0">
                <a:latin typeface="Sylfaen"/>
                <a:ea typeface="Calibri"/>
                <a:cs typeface="Times New Roman"/>
              </a:rPr>
              <a:t>;</a:t>
            </a:r>
          </a:p>
          <a:p>
            <a:pPr marL="342900" lvl="0" indent="-342900">
              <a:lnSpc>
                <a:spcPct val="150000"/>
              </a:lnSpc>
              <a:buAutoNum type="arabicPeriod"/>
              <a:tabLst>
                <a:tab pos="4295775" algn="l"/>
              </a:tabLst>
              <a:defRPr/>
            </a:pPr>
            <a:r>
              <a:rPr lang="en-US" sz="2400" b="1" dirty="0" err="1" smtClean="0">
                <a:latin typeface="Sylfaen"/>
                <a:ea typeface="Calibri"/>
                <a:cs typeface="Times New Roman"/>
              </a:rPr>
              <a:t>Tratamiento</a:t>
            </a:r>
            <a:r>
              <a:rPr lang="en-US" sz="2400" b="1" dirty="0" smtClean="0">
                <a:latin typeface="Sylfaen"/>
                <a:ea typeface="Calibri"/>
                <a:cs typeface="Times New Roman"/>
              </a:rPr>
              <a:t> </a:t>
            </a:r>
            <a:r>
              <a:rPr lang="en-US" sz="2400" b="1" dirty="0" err="1" smtClean="0">
                <a:latin typeface="Sylfaen"/>
                <a:ea typeface="Calibri"/>
                <a:cs typeface="Times New Roman"/>
              </a:rPr>
              <a:t>Enzimatico</a:t>
            </a:r>
            <a:r>
              <a:rPr lang="ka-GE" sz="2400" b="1" dirty="0" smtClean="0">
                <a:latin typeface="Sylfaen"/>
                <a:ea typeface="Calibri"/>
                <a:cs typeface="Times New Roman"/>
              </a:rPr>
              <a:t>;</a:t>
            </a:r>
          </a:p>
          <a:p>
            <a:pPr marL="342900" lvl="0" indent="-342900">
              <a:lnSpc>
                <a:spcPct val="150000"/>
              </a:lnSpc>
              <a:buAutoNum type="arabicPeriod"/>
              <a:tabLst>
                <a:tab pos="4295775" algn="l"/>
              </a:tabLst>
              <a:defRPr/>
            </a:pPr>
            <a:r>
              <a:rPr lang="en-US" sz="2400" b="1" dirty="0" err="1" smtClean="0">
                <a:latin typeface="Sylfaen"/>
                <a:ea typeface="Calibri"/>
                <a:cs typeface="Times New Roman"/>
              </a:rPr>
              <a:t>Tamizado</a:t>
            </a:r>
            <a:r>
              <a:rPr lang="ka-GE" sz="2400" b="1" dirty="0" smtClean="0">
                <a:latin typeface="Sylfaen"/>
                <a:ea typeface="Calibri"/>
                <a:cs typeface="Times New Roman"/>
              </a:rPr>
              <a:t>.</a:t>
            </a:r>
            <a:endParaRPr lang="en-US" sz="2400" b="1" dirty="0" smtClean="0">
              <a:ea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762000"/>
          </a:xfrm>
        </p:spPr>
        <p:txBody>
          <a:bodyPr>
            <a:noAutofit/>
          </a:bodyPr>
          <a:lstStyle/>
          <a:p>
            <a:r>
              <a:rPr lang="ka-GE" sz="3200" b="1" dirty="0" smtClean="0"/>
              <a:t>ექსპერიმენტში გამოყენებული 6 გამხსნელი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686800" cy="4114800"/>
          </a:xfrm>
        </p:spPr>
        <p:txBody>
          <a:bodyPr>
            <a:noAutofit/>
          </a:bodyPr>
          <a:lstStyle/>
          <a:p>
            <a:pPr marL="514350" indent="-514350">
              <a:lnSpc>
                <a:spcPct val="160000"/>
              </a:lnSpc>
              <a:buFont typeface="+mj-lt"/>
              <a:buAutoNum type="arabicPeriod"/>
            </a:pPr>
            <a:r>
              <a:rPr lang="ka-GE" sz="2400" dirty="0" smtClean="0"/>
              <a:t>წყალი - </a:t>
            </a:r>
            <a:r>
              <a:rPr lang="en-US" sz="2400" dirty="0" smtClean="0"/>
              <a:t>H2O;</a:t>
            </a:r>
          </a:p>
          <a:p>
            <a:pPr marL="514350" indent="-514350">
              <a:lnSpc>
                <a:spcPct val="160000"/>
              </a:lnSpc>
              <a:buFont typeface="+mj-lt"/>
              <a:buAutoNum type="arabicPeriod"/>
            </a:pPr>
            <a:r>
              <a:rPr lang="ka-GE" sz="2400" dirty="0" smtClean="0"/>
              <a:t>მეთანოლი</a:t>
            </a:r>
            <a:r>
              <a:rPr lang="en-US" sz="2400" dirty="0" smtClean="0"/>
              <a:t> (80/20)</a:t>
            </a:r>
            <a:r>
              <a:rPr lang="ka-GE" sz="2400" dirty="0" smtClean="0"/>
              <a:t> - </a:t>
            </a:r>
            <a:r>
              <a:rPr lang="en-US" sz="2400" dirty="0" smtClean="0"/>
              <a:t>CH</a:t>
            </a:r>
            <a:r>
              <a:rPr lang="en-US" sz="1600" dirty="0" smtClean="0"/>
              <a:t>3</a:t>
            </a:r>
            <a:r>
              <a:rPr lang="en-US" sz="2400" dirty="0" smtClean="0"/>
              <a:t>COOH</a:t>
            </a:r>
            <a:r>
              <a:rPr lang="ka-GE" sz="2400" dirty="0" smtClean="0"/>
              <a:t>/</a:t>
            </a:r>
            <a:r>
              <a:rPr lang="en-US" sz="2400" dirty="0" smtClean="0"/>
              <a:t>H</a:t>
            </a:r>
            <a:r>
              <a:rPr lang="en-US" sz="1600" dirty="0" smtClean="0"/>
              <a:t>2</a:t>
            </a:r>
            <a:r>
              <a:rPr lang="en-US" sz="2400" dirty="0" smtClean="0"/>
              <a:t>O;</a:t>
            </a:r>
            <a:endParaRPr lang="ka-GE" sz="2400" dirty="0" smtClean="0"/>
          </a:p>
          <a:p>
            <a:pPr marL="514350" indent="-514350">
              <a:lnSpc>
                <a:spcPct val="160000"/>
              </a:lnSpc>
              <a:buFont typeface="+mj-lt"/>
              <a:buAutoNum type="arabicPeriod"/>
            </a:pPr>
            <a:r>
              <a:rPr lang="ka-GE" sz="2400" dirty="0" smtClean="0"/>
              <a:t>ქლორის მჟავა </a:t>
            </a:r>
            <a:r>
              <a:rPr lang="en-US" sz="2400" dirty="0" smtClean="0"/>
              <a:t>0.5N </a:t>
            </a:r>
            <a:r>
              <a:rPr lang="ka-GE" sz="2400" dirty="0" smtClean="0"/>
              <a:t>- </a:t>
            </a:r>
            <a:r>
              <a:rPr lang="en-US" sz="2400" dirty="0" smtClean="0"/>
              <a:t>HClO</a:t>
            </a:r>
            <a:r>
              <a:rPr lang="en-US" sz="1600" dirty="0" smtClean="0"/>
              <a:t>3</a:t>
            </a:r>
            <a:r>
              <a:rPr lang="en-US" sz="2400" dirty="0" smtClean="0"/>
              <a:t>;</a:t>
            </a:r>
            <a:endParaRPr lang="ka-GE" sz="2400" dirty="0" smtClean="0"/>
          </a:p>
          <a:p>
            <a:pPr marL="514350" indent="-514350">
              <a:lnSpc>
                <a:spcPct val="160000"/>
              </a:lnSpc>
              <a:buFont typeface="+mj-lt"/>
              <a:buAutoNum type="arabicPeriod"/>
            </a:pPr>
            <a:r>
              <a:rPr lang="ka-GE" sz="2400" dirty="0" smtClean="0"/>
              <a:t>ფერმენტი (პოლიგალაქტურონაზა) + </a:t>
            </a:r>
            <a:r>
              <a:rPr lang="en-US" sz="2400" dirty="0" smtClean="0"/>
              <a:t>H</a:t>
            </a:r>
            <a:r>
              <a:rPr lang="en-US" sz="1600" dirty="0" smtClean="0"/>
              <a:t>2</a:t>
            </a:r>
            <a:r>
              <a:rPr lang="en-US" sz="2400" dirty="0" smtClean="0"/>
              <a:t>O</a:t>
            </a:r>
            <a:r>
              <a:rPr lang="ka-GE" sz="2400" dirty="0" smtClean="0"/>
              <a:t>;</a:t>
            </a:r>
          </a:p>
          <a:p>
            <a:pPr marL="514350" indent="-514350">
              <a:lnSpc>
                <a:spcPct val="160000"/>
              </a:lnSpc>
              <a:buFont typeface="+mj-lt"/>
              <a:buAutoNum type="arabicPeriod"/>
            </a:pPr>
            <a:r>
              <a:rPr lang="ka-GE" sz="2400" dirty="0" smtClean="0"/>
              <a:t>იზოპროპანოლი</a:t>
            </a:r>
            <a:r>
              <a:rPr lang="en-US" sz="2400" dirty="0" smtClean="0"/>
              <a:t> (80/20)</a:t>
            </a:r>
            <a:r>
              <a:rPr lang="ka-GE" sz="2400" dirty="0" smtClean="0"/>
              <a:t> - </a:t>
            </a:r>
            <a:r>
              <a:rPr lang="en-US" sz="2400" dirty="0" smtClean="0"/>
              <a:t>C</a:t>
            </a:r>
            <a:r>
              <a:rPr lang="en-US" sz="1600" dirty="0" smtClean="0"/>
              <a:t>3</a:t>
            </a:r>
            <a:r>
              <a:rPr lang="en-US" sz="2400" dirty="0" smtClean="0"/>
              <a:t>H</a:t>
            </a:r>
            <a:r>
              <a:rPr lang="en-US" sz="1600" dirty="0" smtClean="0"/>
              <a:t>8</a:t>
            </a:r>
            <a:r>
              <a:rPr lang="en-US" sz="2400" dirty="0" smtClean="0"/>
              <a:t>O</a:t>
            </a:r>
            <a:r>
              <a:rPr lang="ka-GE" sz="2400" dirty="0" smtClean="0"/>
              <a:t>/</a:t>
            </a:r>
            <a:r>
              <a:rPr lang="en-US" sz="2400" dirty="0" smtClean="0"/>
              <a:t>H</a:t>
            </a:r>
            <a:r>
              <a:rPr lang="en-US" sz="1600" dirty="0" smtClean="0"/>
              <a:t>2</a:t>
            </a:r>
            <a:r>
              <a:rPr lang="en-US" sz="2400" dirty="0" smtClean="0"/>
              <a:t>O</a:t>
            </a:r>
            <a:r>
              <a:rPr lang="ka-GE" sz="2400" dirty="0" smtClean="0"/>
              <a:t>;</a:t>
            </a:r>
          </a:p>
          <a:p>
            <a:pPr marL="514350" indent="-514350">
              <a:lnSpc>
                <a:spcPct val="160000"/>
              </a:lnSpc>
              <a:buFont typeface="+mj-lt"/>
              <a:buAutoNum type="arabicPeriod"/>
            </a:pPr>
            <a:r>
              <a:rPr lang="ka-GE" sz="2400" dirty="0" smtClean="0"/>
              <a:t>ეთილაცეტატი - </a:t>
            </a:r>
            <a:r>
              <a:rPr lang="en-US" sz="2400" dirty="0" smtClean="0"/>
              <a:t>C</a:t>
            </a:r>
            <a:r>
              <a:rPr lang="en-US" sz="1600" dirty="0" smtClean="0"/>
              <a:t>4</a:t>
            </a:r>
            <a:r>
              <a:rPr lang="en-US" sz="2400" dirty="0" smtClean="0"/>
              <a:t>H</a:t>
            </a:r>
            <a:r>
              <a:rPr lang="en-US" sz="1600" dirty="0" smtClean="0"/>
              <a:t>8</a:t>
            </a:r>
            <a:r>
              <a:rPr lang="en-US" sz="2400" dirty="0" smtClean="0"/>
              <a:t>O</a:t>
            </a:r>
            <a:r>
              <a:rPr lang="en-US" sz="1600" dirty="0" smtClean="0"/>
              <a:t>2</a:t>
            </a:r>
            <a:r>
              <a:rPr lang="ka-GE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19400" y="0"/>
            <a:ext cx="373380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ka-GE" sz="2400" b="1" dirty="0" smtClean="0"/>
              <a:t>საანალიზო ნიმუში</a:t>
            </a:r>
            <a:endParaRPr lang="en-US" sz="24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1600200" y="1752600"/>
            <a:ext cx="617220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ka-GE" sz="2400" b="1" dirty="0" smtClean="0">
                <a:latin typeface="Sylfaen" pitchFamily="18" charset="0"/>
              </a:rPr>
              <a:t>ინკუბაცია</a:t>
            </a:r>
            <a:r>
              <a:rPr lang="ka-GE" sz="2400" b="1" dirty="0" smtClean="0"/>
              <a:t> შეიკერში 30წთ. 40</a:t>
            </a:r>
            <a:r>
              <a:rPr lang="ka-GE" sz="2400" b="1" baseline="30000" dirty="0" smtClean="0">
                <a:latin typeface="Sylfaen" pitchFamily="18" charset="0"/>
              </a:rPr>
              <a:t>0</a:t>
            </a:r>
            <a:r>
              <a:rPr lang="ka-GE" sz="2400" b="1" dirty="0" smtClean="0"/>
              <a:t> </a:t>
            </a:r>
            <a:r>
              <a:rPr lang="en-US" sz="2400" b="1" dirty="0" smtClean="0"/>
              <a:t>C</a:t>
            </a:r>
            <a:r>
              <a:rPr lang="ka-GE" sz="2400" b="1" dirty="0" smtClean="0"/>
              <a:t>. 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2057400" y="3657600"/>
            <a:ext cx="121920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ka-GE" sz="2400" b="1" dirty="0" smtClean="0"/>
              <a:t>ნალექი</a:t>
            </a:r>
            <a:endParaRPr lang="en-US" sz="2400" b="1" dirty="0" smtClean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7010400" y="4114800"/>
            <a:ext cx="0" cy="4572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5715000" y="3657600"/>
            <a:ext cx="251460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ka-GE" sz="2400" b="1" dirty="0" smtClean="0"/>
              <a:t>სუპერნატანტი</a:t>
            </a:r>
            <a:endParaRPr lang="en-US" sz="2400" b="1" dirty="0" smtClean="0"/>
          </a:p>
        </p:txBody>
      </p:sp>
      <p:sp>
        <p:nvSpPr>
          <p:cNvPr id="33" name="Rectangle 32"/>
          <p:cNvSpPr/>
          <p:nvPr/>
        </p:nvSpPr>
        <p:spPr>
          <a:xfrm>
            <a:off x="5943600" y="4572000"/>
            <a:ext cx="213360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ka-GE" sz="2400" b="1" dirty="0" smtClean="0"/>
              <a:t>ევაპორაცია</a:t>
            </a:r>
            <a:endParaRPr lang="en-US" sz="2400" b="1" dirty="0" smtClean="0"/>
          </a:p>
        </p:txBody>
      </p:sp>
      <p:sp>
        <p:nvSpPr>
          <p:cNvPr id="35" name="Rectangle 34"/>
          <p:cNvSpPr/>
          <p:nvPr/>
        </p:nvSpPr>
        <p:spPr>
          <a:xfrm>
            <a:off x="5181600" y="5486400"/>
            <a:ext cx="358140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ka-GE" sz="2400" b="1" dirty="0" smtClean="0"/>
              <a:t>ფენოლების ექსტრაქცია</a:t>
            </a:r>
            <a:endParaRPr lang="en-US" sz="2400" b="1" dirty="0" smtClean="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010400" y="5029200"/>
            <a:ext cx="0" cy="4572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2209800" y="2667000"/>
            <a:ext cx="495300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ka-GE" sz="2400" b="1" dirty="0" smtClean="0"/>
              <a:t>ცენტრიფუგაცია 10წთ. 3500</a:t>
            </a:r>
            <a:r>
              <a:rPr lang="en-US" sz="2400" b="1" dirty="0" smtClean="0"/>
              <a:t> rpm.</a:t>
            </a:r>
            <a:r>
              <a:rPr lang="ka-GE" sz="2400" b="1" dirty="0" smtClean="0"/>
              <a:t> </a:t>
            </a:r>
            <a:endParaRPr lang="en-US" sz="2400" dirty="0" smtClean="0"/>
          </a:p>
        </p:txBody>
      </p:sp>
      <p:sp>
        <p:nvSpPr>
          <p:cNvPr id="19" name="Rectangle 18"/>
          <p:cNvSpPr/>
          <p:nvPr/>
        </p:nvSpPr>
        <p:spPr>
          <a:xfrm>
            <a:off x="2743200" y="6396335"/>
            <a:ext cx="640080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a-GE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მაღალი წნევის სითხური ქრომატოგრაფია</a:t>
            </a:r>
            <a:endParaRPr lang="en-US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4724400" y="2209800"/>
            <a:ext cx="0" cy="4572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6" idx="2"/>
            <a:endCxn id="9" idx="0"/>
          </p:cNvCxnSpPr>
          <p:nvPr/>
        </p:nvCxnSpPr>
        <p:spPr>
          <a:xfrm flipH="1">
            <a:off x="2667000" y="3128665"/>
            <a:ext cx="2019300" cy="528935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6" idx="2"/>
            <a:endCxn id="28" idx="0"/>
          </p:cNvCxnSpPr>
          <p:nvPr/>
        </p:nvCxnSpPr>
        <p:spPr>
          <a:xfrm>
            <a:off x="4686300" y="3128665"/>
            <a:ext cx="2286000" cy="528935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9" idx="1"/>
          </p:cNvCxnSpPr>
          <p:nvPr/>
        </p:nvCxnSpPr>
        <p:spPr>
          <a:xfrm flipH="1" flipV="1">
            <a:off x="1066800" y="3886200"/>
            <a:ext cx="990600" cy="223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066800" y="228600"/>
            <a:ext cx="0" cy="36576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endCxn id="6" idx="1"/>
          </p:cNvCxnSpPr>
          <p:nvPr/>
        </p:nvCxnSpPr>
        <p:spPr>
          <a:xfrm>
            <a:off x="1066800" y="228600"/>
            <a:ext cx="1752600" cy="223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7010400" y="5943600"/>
            <a:ext cx="0" cy="4572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228600" y="1676400"/>
            <a:ext cx="685800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ka-GE" sz="3200" b="1" dirty="0" smtClean="0">
                <a:solidFill>
                  <a:schemeClr val="tx1"/>
                </a:solidFill>
              </a:rPr>
              <a:t>2</a:t>
            </a:r>
            <a:r>
              <a:rPr lang="en-US" sz="3200" b="1" dirty="0" smtClean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72" name="Rectangle 71"/>
          <p:cNvSpPr/>
          <p:nvPr/>
        </p:nvSpPr>
        <p:spPr>
          <a:xfrm>
            <a:off x="2438400" y="914400"/>
            <a:ext cx="449580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ka-GE" sz="2400" b="1" dirty="0" smtClean="0"/>
              <a:t>1გ ნიმუში + 50 მლ გამხსნელი</a:t>
            </a:r>
            <a:endParaRPr lang="en-US" sz="2400" dirty="0" smtClean="0"/>
          </a:p>
        </p:txBody>
      </p:sp>
      <p:cxnSp>
        <p:nvCxnSpPr>
          <p:cNvPr id="87" name="Straight Arrow Connector 86"/>
          <p:cNvCxnSpPr/>
          <p:nvPr/>
        </p:nvCxnSpPr>
        <p:spPr>
          <a:xfrm>
            <a:off x="4724400" y="1371600"/>
            <a:ext cx="0" cy="3810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>
            <a:off x="4724400" y="457200"/>
            <a:ext cx="0" cy="4572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76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ka-GE" sz="3200" b="1" dirty="0" smtClean="0"/>
              <a:t>ფენოლური ნაერთების გამოყოფა წყლის გამოყენებით</a:t>
            </a: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804978"/>
          <a:ext cx="9144001" cy="4443420"/>
        </p:xfrm>
        <a:graphic>
          <a:graphicData uri="http://schemas.openxmlformats.org/drawingml/2006/table">
            <a:tbl>
              <a:tblPr/>
              <a:tblGrid>
                <a:gridCol w="2543150"/>
                <a:gridCol w="2188145"/>
                <a:gridCol w="2340885"/>
                <a:gridCol w="2071821"/>
              </a:tblGrid>
              <a:tr h="12068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2000" b="0" dirty="0" smtClean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ტექნოლოგიური ეტაპი</a:t>
                      </a:r>
                      <a:endParaRPr lang="en-US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2000" b="0" dirty="0" smtClean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წონა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2000" b="0" dirty="0" smtClean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(გრამი)</a:t>
                      </a:r>
                      <a:endParaRPr lang="en-US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2000" b="0" dirty="0" smtClean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გამხსნელი - წყალი (მლ)</a:t>
                      </a:r>
                      <a:endParaRPr lang="en-US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2000" b="0" dirty="0" smtClean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საერთო ფენოლები (გ)</a:t>
                      </a:r>
                      <a:endParaRPr lang="en-US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29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 err="1">
                          <a:solidFill>
                            <a:srgbClr val="222222"/>
                          </a:solidFill>
                          <a:latin typeface="Sylfaen"/>
                          <a:ea typeface="Calibri"/>
                          <a:cs typeface="Calibri"/>
                        </a:rPr>
                        <a:t>Rechazo</a:t>
                      </a:r>
                      <a:r>
                        <a:rPr lang="en-US" sz="2000" b="0" dirty="0">
                          <a:solidFill>
                            <a:srgbClr val="222222"/>
                          </a:solidFill>
                          <a:latin typeface="Sylfaen"/>
                          <a:ea typeface="Calibri"/>
                          <a:cs typeface="Calibri"/>
                        </a:rPr>
                        <a:t>-decanter</a:t>
                      </a:r>
                      <a:endParaRPr lang="en-US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1</a:t>
                      </a:r>
                      <a:endParaRPr lang="en-US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50</a:t>
                      </a:r>
                      <a:endParaRPr lang="en-US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295775" algn="l"/>
                        </a:tabLst>
                      </a:pPr>
                      <a:r>
                        <a:rPr lang="en-US" sz="2000" b="1" dirty="0" smtClean="0">
                          <a:latin typeface="Sylfaen"/>
                          <a:ea typeface="Calibri"/>
                          <a:cs typeface="Times New Roman"/>
                        </a:rPr>
                        <a:t>0.106</a:t>
                      </a:r>
                      <a:endParaRPr lang="en-US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01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 err="1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Rechazo</a:t>
                      </a:r>
                      <a:endParaRPr lang="en-US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1</a:t>
                      </a:r>
                      <a:endParaRPr lang="en-US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50</a:t>
                      </a:r>
                      <a:endParaRPr lang="en-US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295775" algn="l"/>
                        </a:tabLst>
                      </a:pPr>
                      <a:r>
                        <a:rPr lang="en-US" sz="2000" b="1" dirty="0" smtClean="0">
                          <a:latin typeface="Sylfaen"/>
                          <a:ea typeface="Calibri"/>
                          <a:cs typeface="Times New Roman"/>
                        </a:rPr>
                        <a:t>0.1004</a:t>
                      </a:r>
                      <a:endParaRPr lang="en-US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01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Trit. Molin</a:t>
                      </a:r>
                      <a:endParaRPr lang="en-US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1</a:t>
                      </a:r>
                      <a:endParaRPr lang="en-US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50</a:t>
                      </a:r>
                      <a:endParaRPr lang="en-US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295775" algn="l"/>
                        </a:tabLst>
                      </a:pPr>
                      <a:r>
                        <a:rPr lang="en-US" sz="2000" b="0" dirty="0" smtClean="0">
                          <a:latin typeface="Sylfaen"/>
                          <a:ea typeface="Calibri"/>
                          <a:cs typeface="Times New Roman"/>
                        </a:rPr>
                        <a:t>0.0537</a:t>
                      </a:r>
                      <a:endParaRPr lang="en-US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29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Trat. Enzimatico</a:t>
                      </a:r>
                      <a:endParaRPr lang="en-US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1</a:t>
                      </a:r>
                      <a:endParaRPr lang="en-US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50</a:t>
                      </a:r>
                      <a:endParaRPr lang="en-US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295775" algn="l"/>
                        </a:tabLst>
                      </a:pPr>
                      <a:r>
                        <a:rPr lang="en-US" sz="2000" b="0" dirty="0" smtClean="0">
                          <a:latin typeface="Sylfaen"/>
                          <a:ea typeface="Calibri"/>
                          <a:cs typeface="Times New Roman"/>
                        </a:rPr>
                        <a:t>0.06</a:t>
                      </a:r>
                      <a:endParaRPr lang="en-US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01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Tamizado</a:t>
                      </a:r>
                      <a:endParaRPr lang="en-US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1</a:t>
                      </a:r>
                      <a:endParaRPr lang="en-US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50</a:t>
                      </a:r>
                      <a:endParaRPr lang="en-US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295775" algn="l"/>
                        </a:tabLst>
                      </a:pPr>
                      <a:r>
                        <a:rPr lang="en-US" sz="2000" b="0" dirty="0">
                          <a:latin typeface="Sylfaen"/>
                          <a:ea typeface="Calibri"/>
                          <a:cs typeface="Times New Roman"/>
                        </a:rPr>
                        <a:t>0.0613</a:t>
                      </a:r>
                      <a:endParaRPr lang="en-US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2114</TotalTime>
  <Words>697</Words>
  <Application>Microsoft Office PowerPoint</Application>
  <PresentationFormat>On-screen Show (4:3)</PresentationFormat>
  <Paragraphs>228</Paragraphs>
  <Slides>19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3_Office Theme</vt:lpstr>
      <vt:lpstr>ხურმაში (Diospyros kaki) არსებული ბიოაქტიური ნაერთების რაოდენობრივი და თვისობრივი ანალიზი</vt:lpstr>
      <vt:lpstr>Diospyros kaki</vt:lpstr>
      <vt:lpstr>Slide 3</vt:lpstr>
      <vt:lpstr>კვლევის მიზანი:</vt:lpstr>
      <vt:lpstr>კვლევის ამოცანები:</vt:lpstr>
      <vt:lpstr>ტექნოლოგიური ეტაპები</vt:lpstr>
      <vt:lpstr>ექსპერიმენტში გამოყენებული 6 გამხსნელი</vt:lpstr>
      <vt:lpstr>Slide 8</vt:lpstr>
      <vt:lpstr>ფენოლური ნაერთების გამოყოფა წყლის გამოყენებით</vt:lpstr>
      <vt:lpstr>ფენოლური ნაერთების გამოყოფა მეთანოლის გამოყენებით (80/20)</vt:lpstr>
      <vt:lpstr>Slide 11</vt:lpstr>
      <vt:lpstr>Slide 12</vt:lpstr>
      <vt:lpstr>Slide 13</vt:lpstr>
      <vt:lpstr>Slide 14</vt:lpstr>
      <vt:lpstr>კველის შედეგები</vt:lpstr>
      <vt:lpstr>კველის შედეგები</vt:lpstr>
      <vt:lpstr>კველის შედეგები</vt:lpstr>
      <vt:lpstr>Slide 18</vt:lpstr>
      <vt:lpstr>გმადლობთ ყურადღებისთვის!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nino</cp:lastModifiedBy>
  <cp:revision>290</cp:revision>
  <dcterms:created xsi:type="dcterms:W3CDTF">2006-08-16T00:00:00Z</dcterms:created>
  <dcterms:modified xsi:type="dcterms:W3CDTF">2013-07-04T05:16:34Z</dcterms:modified>
</cp:coreProperties>
</file>