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43"/>
  </p:notesMasterIdLst>
  <p:sldIdLst>
    <p:sldId id="292" r:id="rId2"/>
    <p:sldId id="257" r:id="rId3"/>
    <p:sldId id="291" r:id="rId4"/>
    <p:sldId id="307" r:id="rId5"/>
    <p:sldId id="293" r:id="rId6"/>
    <p:sldId id="264" r:id="rId7"/>
    <p:sldId id="260" r:id="rId8"/>
    <p:sldId id="294" r:id="rId9"/>
    <p:sldId id="295" r:id="rId10"/>
    <p:sldId id="297" r:id="rId11"/>
    <p:sldId id="266" r:id="rId12"/>
    <p:sldId id="267" r:id="rId13"/>
    <p:sldId id="296" r:id="rId14"/>
    <p:sldId id="287" r:id="rId15"/>
    <p:sldId id="275" r:id="rId16"/>
    <p:sldId id="272" r:id="rId17"/>
    <p:sldId id="268" r:id="rId18"/>
    <p:sldId id="269" r:id="rId19"/>
    <p:sldId id="270" r:id="rId20"/>
    <p:sldId id="271" r:id="rId21"/>
    <p:sldId id="273" r:id="rId22"/>
    <p:sldId id="274" r:id="rId23"/>
    <p:sldId id="276" r:id="rId24"/>
    <p:sldId id="277" r:id="rId25"/>
    <p:sldId id="278" r:id="rId26"/>
    <p:sldId id="279" r:id="rId27"/>
    <p:sldId id="280" r:id="rId28"/>
    <p:sldId id="281" r:id="rId29"/>
    <p:sldId id="282" r:id="rId30"/>
    <p:sldId id="288" r:id="rId31"/>
    <p:sldId id="283" r:id="rId32"/>
    <p:sldId id="289" r:id="rId33"/>
    <p:sldId id="284" r:id="rId34"/>
    <p:sldId id="298" r:id="rId35"/>
    <p:sldId id="285" r:id="rId36"/>
    <p:sldId id="299" r:id="rId37"/>
    <p:sldId id="301" r:id="rId38"/>
    <p:sldId id="302" r:id="rId39"/>
    <p:sldId id="303" r:id="rId40"/>
    <p:sldId id="304" r:id="rId41"/>
    <p:sldId id="30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45" d="100"/>
          <a:sy n="45" d="100"/>
        </p:scale>
        <p:origin x="-123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793541-D890-415F-B085-BA9E11CDC218}" type="datetimeFigureOut">
              <a:rPr lang="en-US" smtClean="0"/>
              <a:pPr/>
              <a:t>7/1/2013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7E55E-ED53-486E-A707-11104E2EDFD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D7E55E-ED53-486E-A707-11104E2EDFD8}"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D7E55E-ED53-486E-A707-11104E2EDFD8}"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D7E55E-ED53-486E-A707-11104E2EDFD8}"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5E6B413-E3A0-4C28-8F35-3A4BF1A4B83B}" type="datetimeFigureOut">
              <a:rPr lang="en-US" smtClean="0"/>
              <a:pPr/>
              <a:t>7/1/2013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20808D5-25D0-455A-B73F-65144D78C9F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E6B413-E3A0-4C28-8F35-3A4BF1A4B83B}" type="datetimeFigureOut">
              <a:rPr lang="en-US" smtClean="0"/>
              <a:pPr/>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808D5-25D0-455A-B73F-65144D78C9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E6B413-E3A0-4C28-8F35-3A4BF1A4B83B}" type="datetimeFigureOut">
              <a:rPr lang="en-US" smtClean="0"/>
              <a:pPr/>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808D5-25D0-455A-B73F-65144D78C9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E6B413-E3A0-4C28-8F35-3A4BF1A4B83B}" type="datetimeFigureOut">
              <a:rPr lang="en-US" smtClean="0"/>
              <a:pPr/>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808D5-25D0-455A-B73F-65144D78C9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5E6B413-E3A0-4C28-8F35-3A4BF1A4B83B}" type="datetimeFigureOut">
              <a:rPr lang="en-US" smtClean="0"/>
              <a:pPr/>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808D5-25D0-455A-B73F-65144D78C9F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E6B413-E3A0-4C28-8F35-3A4BF1A4B83B}" type="datetimeFigureOut">
              <a:rPr lang="en-US" smtClean="0"/>
              <a:pPr/>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808D5-25D0-455A-B73F-65144D78C9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5E6B413-E3A0-4C28-8F35-3A4BF1A4B83B}" type="datetimeFigureOut">
              <a:rPr lang="en-US" smtClean="0"/>
              <a:pPr/>
              <a:t>7/1/2013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0808D5-25D0-455A-B73F-65144D78C9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C5E6B413-E3A0-4C28-8F35-3A4BF1A4B83B}" type="datetimeFigureOut">
              <a:rPr lang="en-US" smtClean="0"/>
              <a:pPr/>
              <a:t>7/1/2013</a:t>
            </a:fld>
            <a:endParaRPr lang="en-US"/>
          </a:p>
        </p:txBody>
      </p:sp>
      <p:sp>
        <p:nvSpPr>
          <p:cNvPr id="8" name="Slide Number Placeholder 7"/>
          <p:cNvSpPr>
            <a:spLocks noGrp="1"/>
          </p:cNvSpPr>
          <p:nvPr>
            <p:ph type="sldNum" sz="quarter" idx="11"/>
          </p:nvPr>
        </p:nvSpPr>
        <p:spPr/>
        <p:txBody>
          <a:bodyPr/>
          <a:lstStyle/>
          <a:p>
            <a:fld id="{020808D5-25D0-455A-B73F-65144D78C9F2}"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6B413-E3A0-4C28-8F35-3A4BF1A4B83B}" type="datetimeFigureOut">
              <a:rPr lang="en-US" smtClean="0"/>
              <a:pPr/>
              <a:t>7/1/2013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0808D5-25D0-455A-B73F-65144D78C9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E6B413-E3A0-4C28-8F35-3A4BF1A4B83B}" type="datetimeFigureOut">
              <a:rPr lang="en-US" smtClean="0"/>
              <a:pPr/>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020808D5-25D0-455A-B73F-65144D78C9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C5E6B413-E3A0-4C28-8F35-3A4BF1A4B83B}" type="datetimeFigureOut">
              <a:rPr lang="en-US" smtClean="0"/>
              <a:pPr/>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808D5-25D0-455A-B73F-65144D78C9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C5E6B413-E3A0-4C28-8F35-3A4BF1A4B83B}" type="datetimeFigureOut">
              <a:rPr lang="en-US" smtClean="0"/>
              <a:pPr/>
              <a:t>7/1/2013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020808D5-25D0-455A-B73F-65144D78C9F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858000"/>
          </a:xfrm>
        </p:spPr>
        <p:txBody>
          <a:bodyPr>
            <a:normAutofit/>
          </a:bodyPr>
          <a:lstStyle/>
          <a:p>
            <a:pPr algn="ctr"/>
            <a:r>
              <a:rPr lang="en-US" sz="2000" dirty="0" smtClean="0">
                <a:solidFill>
                  <a:schemeClr val="tx1">
                    <a:lumMod val="95000"/>
                  </a:schemeClr>
                </a:solidFill>
                <a:latin typeface="Sylfaen" pitchFamily="18" charset="0"/>
              </a:rPr>
              <a:t/>
            </a:r>
            <a:br>
              <a:rPr lang="en-US" sz="2000" dirty="0" smtClean="0">
                <a:solidFill>
                  <a:schemeClr val="tx1">
                    <a:lumMod val="95000"/>
                  </a:schemeClr>
                </a:solidFill>
                <a:latin typeface="Sylfaen" pitchFamily="18" charset="0"/>
              </a:rPr>
            </a:br>
            <a:r>
              <a:rPr lang="ka-GE" sz="2400" dirty="0" smtClean="0">
                <a:solidFill>
                  <a:schemeClr val="tx1">
                    <a:lumMod val="95000"/>
                  </a:schemeClr>
                </a:solidFill>
                <a:latin typeface="Sylfaen" pitchFamily="18" charset="0"/>
              </a:rPr>
              <a:t>ივ. ჯავახიშვილის სახელობის თბილისის სახელმწიფო უნივერსიტეტი</a:t>
            </a:r>
            <a:r>
              <a:rPr lang="en-US" sz="2400" dirty="0" smtClean="0">
                <a:solidFill>
                  <a:schemeClr val="tx1">
                    <a:lumMod val="95000"/>
                  </a:schemeClr>
                </a:solidFill>
                <a:latin typeface="Sylfaen" pitchFamily="18" charset="0"/>
              </a:rPr>
              <a:t/>
            </a:r>
            <a:br>
              <a:rPr lang="en-US" sz="2400" dirty="0" smtClean="0">
                <a:solidFill>
                  <a:schemeClr val="tx1">
                    <a:lumMod val="95000"/>
                  </a:schemeClr>
                </a:solidFill>
                <a:latin typeface="Sylfaen" pitchFamily="18" charset="0"/>
              </a:rPr>
            </a:br>
            <a:r>
              <a:rPr lang="en-US" sz="2400" dirty="0" smtClean="0">
                <a:solidFill>
                  <a:schemeClr val="tx1">
                    <a:lumMod val="95000"/>
                  </a:schemeClr>
                </a:solidFill>
                <a:latin typeface="Sylfaen" pitchFamily="18" charset="0"/>
              </a:rPr>
              <a:t/>
            </a:r>
            <a:br>
              <a:rPr lang="en-US" sz="2400" dirty="0" smtClean="0">
                <a:solidFill>
                  <a:schemeClr val="tx1">
                    <a:lumMod val="95000"/>
                  </a:schemeClr>
                </a:solidFill>
                <a:latin typeface="Sylfaen" pitchFamily="18" charset="0"/>
              </a:rPr>
            </a:br>
            <a:r>
              <a:rPr lang="ka-GE" sz="2000" dirty="0" smtClean="0">
                <a:solidFill>
                  <a:schemeClr val="tx1">
                    <a:lumMod val="95000"/>
                  </a:schemeClr>
                </a:solidFill>
                <a:latin typeface="Sylfaen" pitchFamily="18" charset="0"/>
              </a:rPr>
              <a:t/>
            </a:r>
            <a:br>
              <a:rPr lang="ka-GE" sz="2000" dirty="0" smtClean="0">
                <a:solidFill>
                  <a:schemeClr val="tx1">
                    <a:lumMod val="95000"/>
                  </a:schemeClr>
                </a:solidFill>
                <a:latin typeface="Sylfaen" pitchFamily="18" charset="0"/>
              </a:rPr>
            </a:br>
            <a:r>
              <a:rPr lang="ka-GE" sz="2000" dirty="0" smtClean="0">
                <a:solidFill>
                  <a:schemeClr val="tx1">
                    <a:lumMod val="95000"/>
                  </a:schemeClr>
                </a:solidFill>
                <a:latin typeface="Sylfaen" pitchFamily="18" charset="0"/>
              </a:rPr>
              <a:t>ზუსტ და საბუნებისმეტყველო მეცნიერებათა ფაკულტეტი</a:t>
            </a:r>
            <a:r>
              <a:rPr lang="en-US" sz="2000" dirty="0" smtClean="0">
                <a:solidFill>
                  <a:schemeClr val="tx1">
                    <a:lumMod val="95000"/>
                  </a:schemeClr>
                </a:solidFill>
                <a:latin typeface="Sylfaen" pitchFamily="18" charset="0"/>
              </a:rPr>
              <a:t/>
            </a:r>
            <a:br>
              <a:rPr lang="en-US" sz="2000" dirty="0" smtClean="0">
                <a:solidFill>
                  <a:schemeClr val="tx1">
                    <a:lumMod val="95000"/>
                  </a:schemeClr>
                </a:solidFill>
                <a:latin typeface="Sylfaen" pitchFamily="18" charset="0"/>
              </a:rPr>
            </a:br>
            <a:r>
              <a:rPr lang="ka-GE" sz="2000" dirty="0" smtClean="0">
                <a:solidFill>
                  <a:schemeClr val="tx1">
                    <a:lumMod val="95000"/>
                  </a:schemeClr>
                </a:solidFill>
                <a:latin typeface="Sylfaen" pitchFamily="18" charset="0"/>
              </a:rPr>
              <a:t/>
            </a:r>
            <a:br>
              <a:rPr lang="ka-GE" sz="2000" dirty="0" smtClean="0">
                <a:solidFill>
                  <a:schemeClr val="tx1">
                    <a:lumMod val="95000"/>
                  </a:schemeClr>
                </a:solidFill>
                <a:latin typeface="Sylfaen" pitchFamily="18" charset="0"/>
              </a:rPr>
            </a:br>
            <a:r>
              <a:rPr lang="ka-GE" sz="2000" dirty="0" smtClean="0">
                <a:solidFill>
                  <a:schemeClr val="tx1">
                    <a:lumMod val="95000"/>
                  </a:schemeClr>
                </a:solidFill>
                <a:latin typeface="Sylfaen" pitchFamily="18" charset="0"/>
              </a:rPr>
              <a:t>გეოგრაფიის დეპარტამენტი</a:t>
            </a:r>
            <a:br>
              <a:rPr lang="ka-GE" sz="2000" dirty="0" smtClean="0">
                <a:solidFill>
                  <a:schemeClr val="tx1">
                    <a:lumMod val="95000"/>
                  </a:schemeClr>
                </a:solidFill>
                <a:latin typeface="Sylfaen" pitchFamily="18" charset="0"/>
              </a:rPr>
            </a:br>
            <a:r>
              <a:rPr lang="ka-GE" sz="1800" dirty="0" smtClean="0"/>
              <a:t>რეგიონული გეოფრაფიის და ლანდშაფტური დაგეგმარების კათედრა</a:t>
            </a:r>
            <a:r>
              <a:rPr lang="en-US" sz="1800" dirty="0" smtClean="0"/>
              <a:t/>
            </a:r>
            <a:br>
              <a:rPr lang="en-US" sz="1800" dirty="0" smtClean="0"/>
            </a:br>
            <a:r>
              <a:rPr lang="en-US" sz="2000" dirty="0" smtClean="0">
                <a:solidFill>
                  <a:schemeClr val="tx1">
                    <a:lumMod val="95000"/>
                  </a:schemeClr>
                </a:solidFill>
                <a:latin typeface="Sylfaen" pitchFamily="18" charset="0"/>
              </a:rPr>
              <a:t/>
            </a:r>
            <a:br>
              <a:rPr lang="en-US" sz="2000" dirty="0" smtClean="0">
                <a:solidFill>
                  <a:schemeClr val="tx1">
                    <a:lumMod val="95000"/>
                  </a:schemeClr>
                </a:solidFill>
                <a:latin typeface="Sylfaen" pitchFamily="18" charset="0"/>
              </a:rPr>
            </a:br>
            <a:r>
              <a:rPr lang="ka-GE" sz="2200" dirty="0" smtClean="0">
                <a:solidFill>
                  <a:schemeClr val="tx1">
                    <a:lumMod val="95000"/>
                  </a:schemeClr>
                </a:solidFill>
                <a:latin typeface="Sylfaen" pitchFamily="18" charset="0"/>
              </a:rPr>
              <a:t> </a:t>
            </a:r>
            <a:r>
              <a:rPr lang="en-US" sz="2200" dirty="0" smtClean="0">
                <a:solidFill>
                  <a:schemeClr val="tx1">
                    <a:lumMod val="95000"/>
                  </a:schemeClr>
                </a:solidFill>
                <a:latin typeface="Sylfaen" pitchFamily="18" charset="0"/>
              </a:rPr>
              <a:t/>
            </a:r>
            <a:br>
              <a:rPr lang="en-US" sz="2200" dirty="0" smtClean="0">
                <a:solidFill>
                  <a:schemeClr val="tx1">
                    <a:lumMod val="95000"/>
                  </a:schemeClr>
                </a:solidFill>
                <a:latin typeface="Sylfaen" pitchFamily="18" charset="0"/>
              </a:rPr>
            </a:br>
            <a:r>
              <a:rPr lang="ka-GE" sz="2200" b="1" dirty="0" smtClean="0">
                <a:solidFill>
                  <a:schemeClr val="tx1">
                    <a:lumMod val="95000"/>
                  </a:schemeClr>
                </a:solidFill>
                <a:latin typeface="Sylfaen" pitchFamily="18" charset="0"/>
              </a:rPr>
              <a:t>ლიანა ხანდოლიშვილი</a:t>
            </a:r>
            <a:r>
              <a:rPr lang="en-US" sz="2200" dirty="0" smtClean="0">
                <a:solidFill>
                  <a:schemeClr val="tx1">
                    <a:lumMod val="95000"/>
                  </a:schemeClr>
                </a:solidFill>
                <a:latin typeface="Sylfaen" pitchFamily="18" charset="0"/>
              </a:rPr>
              <a:t/>
            </a:r>
            <a:br>
              <a:rPr lang="en-US" sz="2200" dirty="0" smtClean="0">
                <a:solidFill>
                  <a:schemeClr val="tx1">
                    <a:lumMod val="95000"/>
                  </a:schemeClr>
                </a:solidFill>
                <a:latin typeface="Sylfaen" pitchFamily="18" charset="0"/>
              </a:rPr>
            </a:br>
            <a:r>
              <a:rPr lang="de-DE" sz="2200" b="1" dirty="0" smtClean="0">
                <a:solidFill>
                  <a:schemeClr val="tx1">
                    <a:lumMod val="95000"/>
                  </a:schemeClr>
                </a:solidFill>
                <a:latin typeface="Sylfaen" pitchFamily="18" charset="0"/>
              </a:rPr>
              <a:t> </a:t>
            </a:r>
            <a:r>
              <a:rPr lang="en-US" sz="2200" dirty="0" smtClean="0">
                <a:solidFill>
                  <a:schemeClr val="tx1">
                    <a:lumMod val="95000"/>
                  </a:schemeClr>
                </a:solidFill>
                <a:latin typeface="Sylfaen" pitchFamily="18" charset="0"/>
              </a:rPr>
              <a:t/>
            </a:r>
            <a:br>
              <a:rPr lang="en-US" sz="2200" dirty="0" smtClean="0">
                <a:solidFill>
                  <a:schemeClr val="tx1">
                    <a:lumMod val="95000"/>
                  </a:schemeClr>
                </a:solidFill>
                <a:latin typeface="Sylfaen" pitchFamily="18" charset="0"/>
              </a:rPr>
            </a:br>
            <a:r>
              <a:rPr lang="ka-GE" sz="2200" b="1" dirty="0" smtClean="0">
                <a:solidFill>
                  <a:schemeClr val="tx1">
                    <a:lumMod val="95000"/>
                  </a:schemeClr>
                </a:solidFill>
                <a:latin typeface="Sylfaen" pitchFamily="18" charset="0"/>
              </a:rPr>
              <a:t>ლანდშაფტის ბუნებრივ-რესურსული პოტენციალი</a:t>
            </a:r>
            <a:r>
              <a:rPr lang="en-US" sz="2000" dirty="0" smtClean="0">
                <a:solidFill>
                  <a:schemeClr val="tx1">
                    <a:lumMod val="95000"/>
                  </a:schemeClr>
                </a:solidFill>
                <a:latin typeface="Sylfaen" pitchFamily="18" charset="0"/>
              </a:rPr>
              <a:t/>
            </a:r>
            <a:br>
              <a:rPr lang="en-US" sz="2000" dirty="0" smtClean="0">
                <a:solidFill>
                  <a:schemeClr val="tx1">
                    <a:lumMod val="95000"/>
                  </a:schemeClr>
                </a:solidFill>
                <a:latin typeface="Sylfaen" pitchFamily="18" charset="0"/>
              </a:rPr>
            </a:br>
            <a:r>
              <a:rPr lang="en-US" sz="2000" b="1" dirty="0" smtClean="0">
                <a:solidFill>
                  <a:schemeClr val="tx1">
                    <a:lumMod val="95000"/>
                  </a:schemeClr>
                </a:solidFill>
                <a:latin typeface="Sylfaen" pitchFamily="18" charset="0"/>
              </a:rPr>
              <a:t> </a:t>
            </a:r>
            <a:r>
              <a:rPr lang="en-US" sz="2000" dirty="0" smtClean="0">
                <a:solidFill>
                  <a:schemeClr val="tx1">
                    <a:lumMod val="95000"/>
                  </a:schemeClr>
                </a:solidFill>
                <a:latin typeface="Sylfaen" pitchFamily="18" charset="0"/>
              </a:rPr>
              <a:t/>
            </a:r>
            <a:br>
              <a:rPr lang="en-US" sz="2000" dirty="0" smtClean="0">
                <a:solidFill>
                  <a:schemeClr val="tx1">
                    <a:lumMod val="95000"/>
                  </a:schemeClr>
                </a:solidFill>
                <a:latin typeface="Sylfaen" pitchFamily="18" charset="0"/>
              </a:rPr>
            </a:br>
            <a:r>
              <a:rPr lang="ka-GE" sz="2000" dirty="0" smtClean="0">
                <a:solidFill>
                  <a:schemeClr val="tx1">
                    <a:lumMod val="95000"/>
                  </a:schemeClr>
                </a:solidFill>
                <a:latin typeface="Sylfaen" pitchFamily="18" charset="0"/>
              </a:rPr>
              <a:t>(</a:t>
            </a:r>
            <a:r>
              <a:rPr lang="ka-GE" sz="1800" dirty="0" smtClean="0">
                <a:solidFill>
                  <a:schemeClr val="tx1">
                    <a:lumMod val="95000"/>
                  </a:schemeClr>
                </a:solidFill>
                <a:latin typeface="Sylfaen" pitchFamily="18" charset="0"/>
              </a:rPr>
              <a:t>სამაგისტრო ნაშრომი)</a:t>
            </a:r>
            <a:r>
              <a:rPr lang="en-US" sz="1800" dirty="0" smtClean="0">
                <a:solidFill>
                  <a:schemeClr val="tx1">
                    <a:lumMod val="95000"/>
                  </a:schemeClr>
                </a:solidFill>
                <a:latin typeface="Sylfaen" pitchFamily="18" charset="0"/>
              </a:rPr>
              <a:t/>
            </a:r>
            <a:br>
              <a:rPr lang="en-US" sz="1800" dirty="0" smtClean="0">
                <a:solidFill>
                  <a:schemeClr val="tx1">
                    <a:lumMod val="95000"/>
                  </a:schemeClr>
                </a:solidFill>
                <a:latin typeface="Sylfaen" pitchFamily="18" charset="0"/>
              </a:rPr>
            </a:br>
            <a:r>
              <a:rPr lang="en-US" sz="1800" dirty="0" smtClean="0">
                <a:solidFill>
                  <a:schemeClr val="tx1">
                    <a:lumMod val="95000"/>
                  </a:schemeClr>
                </a:solidFill>
                <a:latin typeface="Sylfaen" pitchFamily="18" charset="0"/>
              </a:rPr>
              <a:t/>
            </a:r>
            <a:br>
              <a:rPr lang="en-US" sz="1800" dirty="0" smtClean="0">
                <a:solidFill>
                  <a:schemeClr val="tx1">
                    <a:lumMod val="95000"/>
                  </a:schemeClr>
                </a:solidFill>
                <a:latin typeface="Sylfaen" pitchFamily="18" charset="0"/>
              </a:rPr>
            </a:br>
            <a:r>
              <a:rPr lang="ka-GE" sz="1800" dirty="0" smtClean="0">
                <a:solidFill>
                  <a:schemeClr val="tx1">
                    <a:lumMod val="95000"/>
                  </a:schemeClr>
                </a:solidFill>
                <a:latin typeface="Sylfaen" pitchFamily="18" charset="0"/>
              </a:rPr>
              <a:t>ხელმძღვანელი: </a:t>
            </a:r>
            <a:r>
              <a:rPr lang="ka-GE" sz="1800" b="1" dirty="0" smtClean="0">
                <a:solidFill>
                  <a:schemeClr val="tx1">
                    <a:lumMod val="95000"/>
                  </a:schemeClr>
                </a:solidFill>
                <a:latin typeface="Sylfaen" pitchFamily="18" charset="0"/>
              </a:rPr>
              <a:t>პროფ. ნ. ელიზბარაშვილი</a:t>
            </a:r>
            <a:endParaRPr lang="en-US" sz="2000" dirty="0">
              <a:solidFill>
                <a:schemeClr val="tx1">
                  <a:lumMod val="95000"/>
                </a:schemeClr>
              </a:solidFill>
              <a:latin typeface="Sylfae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382000" cy="5943600"/>
          </a:xfrm>
        </p:spPr>
        <p:txBody>
          <a:bodyPr>
            <a:noAutofit/>
          </a:bodyPr>
          <a:lstStyle/>
          <a:p>
            <a:pPr lvl="0"/>
            <a:r>
              <a:rPr lang="ka-GE" sz="2000" dirty="0" smtClean="0">
                <a:latin typeface="Sylfaen" pitchFamily="18" charset="0"/>
              </a:rPr>
              <a:t>კოლხეთის ბარის ტყის ლანდშაფტებში წარმოდგენილია სასოფლო-სამეურნეო დარგები: </a:t>
            </a:r>
            <a:br>
              <a:rPr lang="ka-GE" sz="2000" dirty="0" smtClean="0">
                <a:latin typeface="Sylfaen" pitchFamily="18" charset="0"/>
              </a:rPr>
            </a:br>
            <a:r>
              <a:rPr lang="ka-GE" sz="2000" dirty="0" smtClean="0">
                <a:latin typeface="Sylfaen" pitchFamily="18" charset="0"/>
              </a:rPr>
              <a:t>მეჩაიეობა და მეთხილეობა, მეთამბაქოეობასთან, მევენახეობასთან, მეხილეობასთან შეხამებით; ასევე სარძევე-საძროხე მესაქონელეობა, მეღორეობა და მეფრინველეობა მარცვლეულის მეურნეობასთან, მებოსტნეობასთან და მეციტრუსეობასთან შეხამებით.</a:t>
            </a:r>
            <a:br>
              <a:rPr lang="ka-GE" sz="2000" dirty="0" smtClean="0">
                <a:latin typeface="Sylfaen" pitchFamily="18" charset="0"/>
              </a:rPr>
            </a:br>
            <a:r>
              <a:rPr lang="en-US" sz="2000" dirty="0" smtClean="0">
                <a:latin typeface="Sylfaen" pitchFamily="18" charset="0"/>
              </a:rPr>
              <a:t/>
            </a:r>
            <a:br>
              <a:rPr lang="en-US" sz="2000" dirty="0" smtClean="0">
                <a:latin typeface="Sylfaen" pitchFamily="18" charset="0"/>
              </a:rPr>
            </a:br>
            <a:r>
              <a:rPr lang="ka-GE" sz="2000" dirty="0" smtClean="0">
                <a:latin typeface="Sylfaen" pitchFamily="18" charset="0"/>
              </a:rPr>
              <a:t>კახეთის ბარის ტყის ლანდშაფტები</a:t>
            </a:r>
            <a:br>
              <a:rPr lang="ka-GE" sz="2000" dirty="0" smtClean="0">
                <a:latin typeface="Sylfaen" pitchFamily="18" charset="0"/>
              </a:rPr>
            </a:br>
            <a:r>
              <a:rPr lang="ka-GE" sz="2000" dirty="0" smtClean="0">
                <a:latin typeface="Sylfaen" pitchFamily="18" charset="0"/>
              </a:rPr>
              <a:t> - მევენახეობა და მეხილეობა მარცვლეულის მეურნეობასთან შეხამებით; სახორცე მესაქონლეობა, მეცხვარეობა, მეღორეობა და მეფრინველეობა.</a:t>
            </a:r>
            <a:br>
              <a:rPr lang="ka-GE" sz="2000" dirty="0" smtClean="0">
                <a:latin typeface="Sylfaen" pitchFamily="18" charset="0"/>
              </a:rPr>
            </a:br>
            <a:r>
              <a:rPr lang="ka-GE" sz="2000" dirty="0" smtClean="0"/>
              <a:t/>
            </a:r>
            <a:br>
              <a:rPr lang="ka-GE" sz="2000" dirty="0" smtClean="0"/>
            </a:br>
            <a:r>
              <a:rPr lang="ka-GE" sz="2000" dirty="0" smtClean="0"/>
              <a:t>- </a:t>
            </a:r>
            <a:r>
              <a:rPr lang="ka-GE" sz="2000" b="1" dirty="0" smtClean="0"/>
              <a:t>ივერიის ბარის ველის</a:t>
            </a:r>
            <a:r>
              <a:rPr lang="ka-GE" sz="2000" dirty="0" smtClean="0"/>
              <a:t> ლანდშაფტები - მეხილეობა და მებოსტნეობა, განვითარებულია მევენახეობა, მარცვლეულის მნიშვნელოვანი ნათესები (ხორბალი); ასევე წარმოდგენილია სახორცე-სარძეო მესაქონლეობა, მეღორეობა, მეცხვარეობა და მეფრინველეობა; საგარეუბნო მეურნეობა საწელიწადო მებოსტნეობით, მევენახეობითა და მეხილეობით, მარცვლეულის მნიშვნელოვანი ნათესებით (ხორბალი, სიმინდი); საგარეუბნო მიმართულების მეცხოველეობა და მეცხვარეობა.</a:t>
            </a:r>
            <a:r>
              <a:rPr lang="en-US" sz="2000" dirty="0" smtClean="0"/>
              <a:t/>
            </a:r>
            <a:br>
              <a:rPr lang="en-US" sz="2000" dirty="0" smtClean="0"/>
            </a:br>
            <a:r>
              <a:rPr lang="en-US" sz="2000" dirty="0" smtClean="0">
                <a:latin typeface="Sylfaen" pitchFamily="18" charset="0"/>
              </a:rPr>
              <a:t/>
            </a:r>
            <a:br>
              <a:rPr lang="en-US" sz="2000" dirty="0" smtClean="0">
                <a:latin typeface="Sylfaen" pitchFamily="18" charset="0"/>
              </a:rPr>
            </a:br>
            <a:r>
              <a:rPr lang="ka-GE" sz="2000" dirty="0" smtClean="0">
                <a:latin typeface="Sylfaen" pitchFamily="18" charset="0"/>
              </a:rPr>
              <a:t/>
            </a:r>
            <a:br>
              <a:rPr lang="ka-GE" sz="2000" dirty="0" smtClean="0">
                <a:latin typeface="Sylfaen" pitchFamily="18" charset="0"/>
              </a:rPr>
            </a:br>
            <a:r>
              <a:rPr lang="en-US" sz="2000" dirty="0" smtClean="0">
                <a:latin typeface="Sylfaen" pitchFamily="18" charset="0"/>
              </a:rPr>
              <a:t/>
            </a:r>
            <a:br>
              <a:rPr lang="en-US" sz="2000" dirty="0" smtClean="0">
                <a:latin typeface="Sylfaen" pitchFamily="18" charset="0"/>
              </a:rPr>
            </a:br>
            <a:endParaRPr 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pPr lvl="0"/>
            <a:r>
              <a:rPr lang="ka-GE" sz="2000" dirty="0" smtClean="0"/>
              <a:t>ელდარის ბარის ნახევრადუდაბნოს ლანდშაფტები - საგარეუბნო მეურნეობა საწელიწადო მებოსტნეობით, მევენახეობითა და მეხილეობით, მარცვლეულის მნიშვნელოვანი ნათესებით (ხორბალი, სიმინდი). აღნიშნულ ლანდშაფტში ვრცელ ტერიტორიაზე წარმოდგენილია მეცხვარეობა ზამთრის საძოვრებზე.</a:t>
            </a:r>
            <a:br>
              <a:rPr lang="ka-GE" sz="2000" dirty="0" smtClean="0"/>
            </a:br>
            <a:r>
              <a:rPr lang="en-US" sz="2000" dirty="0" smtClean="0"/>
              <a:t/>
            </a:r>
            <a:br>
              <a:rPr lang="en-US" sz="2000" dirty="0" smtClean="0"/>
            </a:br>
            <a:r>
              <a:rPr lang="ka-GE" sz="2000" dirty="0" smtClean="0"/>
              <a:t>კოლხეთის მთის ტყის ლანდშაფტები - მთის მეტყევეობა სახორცე მესაქონლეობის ნაწილობრივი განვითარებით.</a:t>
            </a:r>
            <a:br>
              <a:rPr lang="ka-GE" sz="2000" dirty="0" smtClean="0"/>
            </a:br>
            <a:r>
              <a:rPr lang="en-US" sz="2000" dirty="0" smtClean="0"/>
              <a:t/>
            </a:r>
            <a:br>
              <a:rPr lang="en-US" sz="2000" dirty="0" smtClean="0"/>
            </a:br>
            <a:r>
              <a:rPr lang="ka-GE" sz="2000" dirty="0" smtClean="0"/>
              <a:t>კავკასიის მთის ტყის ლანდშაფტები - მესაქონლეობა, მეცხვარეობა და მეფრინველეობა მარცვლეულის მეურნეობასთან და მეკარტოფილეობასთან შეხამებით; სახორცე-სარძეო მესაქონლეობა ზაფხული საძოვრებზე; მთის მეტყევეობა სახორცე მესაქონლეობის ნაწილობრივი განვითარებით.</a:t>
            </a:r>
            <a:br>
              <a:rPr lang="ka-GE" sz="2000" dirty="0" smtClean="0"/>
            </a:br>
            <a:r>
              <a:rPr lang="en-US" sz="2000" dirty="0" smtClean="0"/>
              <a:t/>
            </a:r>
            <a:br>
              <a:rPr lang="en-US" sz="2000" dirty="0" smtClean="0"/>
            </a:br>
            <a:r>
              <a:rPr lang="ka-GE" sz="2000" dirty="0" smtClean="0"/>
              <a:t>აღმოასავლეთ საქართველოს ქვედა მთის ტყის ლანდშაფტები - მთის მეტყევეობა სახორცე მესაქონლეობის ნაწილობრივი განვითარებით.</a:t>
            </a:r>
            <a:r>
              <a:rPr lang="en-US" sz="2000" dirty="0" smtClean="0"/>
              <a:t/>
            </a:r>
            <a:br>
              <a:rPr lang="en-US" sz="2000" dirty="0" smtClean="0"/>
            </a:br>
            <a:endParaRPr lang="en-US" sz="2000" dirty="0">
              <a:effectLst/>
              <a:latin typeface="Sylfae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pPr lvl="0"/>
            <a:r>
              <a:rPr lang="ka-GE" sz="2000" dirty="0" smtClean="0"/>
              <a:t>აღმოსავლეთ საქართველოს საშუალო მთის ტყის ლანდშაფტები - მთის მეტყევეობა სახორცე მესაქონლეობის ნაწილობრივი განვითარებით. </a:t>
            </a:r>
            <a:br>
              <a:rPr lang="ka-GE" sz="2000" dirty="0" smtClean="0"/>
            </a:br>
            <a:r>
              <a:rPr lang="en-US" sz="2000" dirty="0" smtClean="0"/>
              <a:t/>
            </a:r>
            <a:br>
              <a:rPr lang="en-US" sz="2000" dirty="0" smtClean="0"/>
            </a:br>
            <a:r>
              <a:rPr lang="ka-GE" sz="2000" dirty="0" smtClean="0"/>
              <a:t>სამხრეთ საქართველოს მთის სტეპის ლანდშაფტები - სარძეო და სარძეო-სახორცე მესაქონლეობა, მეცხვარეობა და მეფრინველეობა მარცვლეულის მეურნეობასთან (საგაზაფხულო თავთავიანები), მეკარტოფილეობასთან და მებოსტნეობასთან შეხამებით; ამასთან მეცხვარეობა ზაფხულის საძოვრებზე.</a:t>
            </a:r>
            <a:br>
              <a:rPr lang="ka-GE" sz="2000" dirty="0" smtClean="0"/>
            </a:br>
            <a:r>
              <a:rPr lang="en-US" sz="2000" dirty="0" smtClean="0"/>
              <a:t/>
            </a:r>
            <a:br>
              <a:rPr lang="en-US" sz="2000" dirty="0" smtClean="0"/>
            </a:br>
            <a:r>
              <a:rPr lang="ka-GE" sz="2000" dirty="0" smtClean="0"/>
              <a:t>კავკასიის მაღალი მთის ლანდშაფტები - მთის მეტყევეობა სახორცე მესაქონლეობის ნაწილობრივი განვითარებით; ამასთან მეცხვარეობა ზაფხულის საძოვრებზე.</a:t>
            </a:r>
            <a:br>
              <a:rPr lang="ka-GE" sz="2000" dirty="0" smtClean="0"/>
            </a:br>
            <a:r>
              <a:rPr lang="en-US" sz="2000" dirty="0" smtClean="0"/>
              <a:t/>
            </a:r>
            <a:br>
              <a:rPr lang="en-US" sz="2000" dirty="0" smtClean="0"/>
            </a:br>
            <a:r>
              <a:rPr lang="ka-GE" sz="2000" dirty="0" smtClean="0"/>
              <a:t>გლაციალურ-ნივალური ლანდშაფტები - არასამიწათმოქმედო ტერიტორიები.</a:t>
            </a:r>
            <a:r>
              <a:rPr lang="en-US" sz="2000" dirty="0" smtClean="0"/>
              <a:t/>
            </a:r>
            <a:br>
              <a:rPr lang="en-US" sz="2000" dirty="0" smtClean="0"/>
            </a:br>
            <a:endParaRPr lang="en-US" sz="2000" dirty="0">
              <a:latin typeface="Sylfae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153400" cy="6202680"/>
          </a:xfrm>
        </p:spPr>
        <p:txBody>
          <a:bodyPr/>
          <a:lstStyle/>
          <a:p>
            <a:endParaRPr lang="en-US" dirty="0"/>
          </a:p>
        </p:txBody>
      </p:sp>
      <p:pic>
        <p:nvPicPr>
          <p:cNvPr id="3" name="Content Placeholder 2"/>
          <p:cNvPicPr>
            <a:picLocks noGrp="1" noChangeAspect="1" noChangeArrowheads="1"/>
          </p:cNvPicPr>
          <p:nvPr>
            <p:ph idx="1"/>
          </p:nvPr>
        </p:nvPicPr>
        <p:blipFill>
          <a:blip r:embed="rId2"/>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pPr lvl="0"/>
            <a:r>
              <a:rPr lang="ka-GE" sz="2400" dirty="0" smtClean="0"/>
              <a:t>ბიოლოგიური პოტენციალი</a:t>
            </a:r>
            <a:br>
              <a:rPr lang="ka-GE" sz="2400" dirty="0" smtClean="0"/>
            </a:br>
            <a:r>
              <a:rPr lang="ka-GE" sz="2400" dirty="0" smtClean="0"/>
              <a:t> - ლანდშაფტის უნარი აწარმოოს, </a:t>
            </a:r>
            <a:br>
              <a:rPr lang="ka-GE" sz="2400" dirty="0" smtClean="0"/>
            </a:br>
            <a:r>
              <a:rPr lang="ka-GE" sz="2400" dirty="0" smtClean="0"/>
              <a:t>განაახლოს და აღადგინოს ბიომასა.</a:t>
            </a:r>
            <a:br>
              <a:rPr lang="ka-GE" sz="2400" dirty="0" smtClean="0"/>
            </a:br>
            <a:r>
              <a:rPr lang="ka-GE" sz="2400" dirty="0" smtClean="0"/>
              <a:t/>
            </a:r>
            <a:br>
              <a:rPr lang="ka-GE" sz="2400" dirty="0" smtClean="0"/>
            </a:br>
            <a:r>
              <a:rPr lang="ka-GE" sz="2400" dirty="0" smtClean="0"/>
              <a:t> ბიოლოგიური პოტენციალი პირდაპირ კავშირშია ბიოლოგიურ პროდუქტიულობასთან, რაც თავის მხრივ, განპირობებულია სითბოსა და ტენის ურთიერთდამოკიდებულების ფიზიკურ-გეოგრაფიული პირობებით.</a:t>
            </a:r>
            <a:r>
              <a:rPr lang="en-US" sz="2400" dirty="0" smtClean="0"/>
              <a:t/>
            </a:r>
            <a:br>
              <a:rPr lang="en-US" sz="2400" dirty="0" smtClean="0"/>
            </a:br>
            <a:endParaRPr lang="en-US"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02362"/>
          </a:xfrm>
        </p:spPr>
        <p:txBody>
          <a:bodyPr>
            <a:normAutofit/>
          </a:bodyPr>
          <a:lstStyle/>
          <a:p>
            <a:r>
              <a:rPr lang="ka-GE" sz="2000" dirty="0" smtClean="0"/>
              <a:t>მსოფლიოში ცნობილია 13 ბუნებრივი ზონა, რომელიც განლაგებულია ბუნებრივი ზონალობის გეოგრაფიული კანონზომიერების მიხედვით.</a:t>
            </a:r>
            <a:r>
              <a:rPr lang="en-US" sz="2000" dirty="0" smtClean="0"/>
              <a:t/>
            </a:r>
            <a:br>
              <a:rPr lang="en-US" sz="2000" dirty="0" smtClean="0"/>
            </a:br>
            <a:r>
              <a:rPr lang="en-US" sz="2000" dirty="0" smtClean="0"/>
              <a:t/>
            </a:r>
            <a:br>
              <a:rPr lang="en-US" sz="2000" dirty="0" smtClean="0"/>
            </a:br>
            <a:r>
              <a:rPr lang="ka-GE" sz="2000" dirty="0" smtClean="0"/>
              <a:t>საქართველო მდებარეობს ზომიერი და სუბტროპიკული სარტყლების მიჯნაზე, რომელთა შორის საზღვარს კავკასიონის მთავარი წყალგამყოფი ქედი წარმოადგენს. აქ წარმოდგენილია ლანდშაფტის 11 ტიპი (4 ბარის, 7 მთის), რომლებიც განლაგებულია როგორც აღმოსავლეთიდან დასავლეთის (ანუ განედის), ისე ვერტიკალური (სიმაღლებრივი) ზონალობის მიხედვით.</a:t>
            </a:r>
            <a:r>
              <a:rPr lang="en-US" sz="2000" dirty="0" smtClean="0"/>
              <a:t/>
            </a:r>
            <a:br>
              <a:rPr lang="en-US" sz="2000" dirty="0" smtClean="0"/>
            </a:br>
            <a:r>
              <a:rPr lang="en-US" sz="2000" dirty="0" smtClean="0"/>
              <a:t/>
            </a:r>
            <a:br>
              <a:rPr lang="en-US" sz="2000" dirty="0" smtClean="0"/>
            </a:br>
            <a:r>
              <a:rPr lang="ka-GE" sz="2000" dirty="0" smtClean="0"/>
              <a:t> საქართველოში, ისე როგორც მსოფლიოში, ლანდშაფტების გეოგრაფიული თავისებურებანი ძირითადად უკავშირდება სითბოსა და ტენის განაწილებას. თუმცა საქართველოში ჰავის კომპონენტებიდან გადამწყვეტია ნალექების რაოდენობა, რომელიც იცვლება როგორც შავი ზღვიდან დაშორების, ისე გეოგრაფიული ბარიერების მიხედვით.</a:t>
            </a:r>
            <a:r>
              <a:rPr lang="en-US" sz="2000" dirty="0" smtClean="0"/>
              <a:t/>
            </a:r>
            <a:br>
              <a:rPr lang="en-US" sz="2000" dirty="0" smtClean="0"/>
            </a:b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38200"/>
          </a:xfrm>
        </p:spPr>
        <p:txBody>
          <a:bodyPr>
            <a:normAutofit/>
          </a:bodyPr>
          <a:lstStyle/>
          <a:p>
            <a:pPr algn="ctr"/>
            <a:r>
              <a:rPr lang="ka-GE" sz="2000" dirty="0" smtClean="0">
                <a:latin typeface="Sylfaen" pitchFamily="18" charset="0"/>
              </a:rPr>
              <a:t>ბუნებრივი ზობენის რუკა</a:t>
            </a:r>
            <a:endParaRPr lang="en-US" sz="2000" dirty="0">
              <a:latin typeface="Sylfaen" pitchFamily="18" charset="0"/>
            </a:endParaRPr>
          </a:p>
        </p:txBody>
      </p:sp>
      <p:sp>
        <p:nvSpPr>
          <p:cNvPr id="4" name="Content Placeholder 3"/>
          <p:cNvSpPr>
            <a:spLocks noGrp="1"/>
          </p:cNvSpPr>
          <p:nvPr>
            <p:ph idx="1"/>
          </p:nvPr>
        </p:nvSpPr>
        <p:spPr/>
        <p:txBody>
          <a:bodyPr/>
          <a:lstStyle/>
          <a:p>
            <a:endParaRPr lang="en-US"/>
          </a:p>
        </p:txBody>
      </p:sp>
      <p:pic>
        <p:nvPicPr>
          <p:cNvPr id="6" name="Picture 5" descr="C:\Documents and Settings\opiza\Desktop\bunebrivi zonebis tuka 1..JPG"/>
          <p:cNvPicPr/>
          <p:nvPr/>
        </p:nvPicPr>
        <p:blipFill>
          <a:blip r:embed="rId2"/>
          <a:srcRect/>
          <a:stretch>
            <a:fillRect/>
          </a:stretch>
        </p:blipFill>
        <p:spPr bwMode="auto">
          <a:xfrm>
            <a:off x="0" y="762000"/>
            <a:ext cx="9144000" cy="5638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87362"/>
          </a:xfrm>
        </p:spPr>
        <p:txBody>
          <a:bodyPr>
            <a:normAutofit fontScale="90000"/>
          </a:bodyPr>
          <a:lstStyle/>
          <a:p>
            <a:pPr algn="ctr"/>
            <a:r>
              <a:rPr lang="en-US" sz="2000" dirty="0" smtClean="0"/>
              <a:t/>
            </a:r>
            <a:br>
              <a:rPr lang="en-US" sz="2000" dirty="0" smtClean="0"/>
            </a:br>
            <a:endParaRPr lang="en-US" sz="2000" dirty="0">
              <a:latin typeface="Sylfaen" pitchFamily="18" charset="0"/>
            </a:endParaRPr>
          </a:p>
        </p:txBody>
      </p:sp>
      <p:graphicFrame>
        <p:nvGraphicFramePr>
          <p:cNvPr id="7" name="Content Placeholder 6"/>
          <p:cNvGraphicFramePr>
            <a:graphicFrameLocks noGrp="1"/>
          </p:cNvGraphicFramePr>
          <p:nvPr>
            <p:ph idx="1"/>
          </p:nvPr>
        </p:nvGraphicFramePr>
        <p:xfrm>
          <a:off x="0" y="-1"/>
          <a:ext cx="9144000" cy="7101528"/>
        </p:xfrm>
        <a:graphic>
          <a:graphicData uri="http://schemas.openxmlformats.org/drawingml/2006/table">
            <a:tbl>
              <a:tblPr firstRow="1" bandRow="1">
                <a:tableStyleId>{5C22544A-7EE6-4342-B048-85BDC9FD1C3A}</a:tableStyleId>
              </a:tblPr>
              <a:tblGrid>
                <a:gridCol w="3048000"/>
                <a:gridCol w="3048000"/>
                <a:gridCol w="3048000"/>
              </a:tblGrid>
              <a:tr h="459416">
                <a:tc>
                  <a:txBody>
                    <a:bodyPr/>
                    <a:lstStyle/>
                    <a:p>
                      <a:pPr marL="0" marR="0" algn="ctr">
                        <a:lnSpc>
                          <a:spcPct val="115000"/>
                        </a:lnSpc>
                        <a:spcBef>
                          <a:spcPts val="0"/>
                        </a:spcBef>
                        <a:spcAft>
                          <a:spcPts val="0"/>
                        </a:spcAft>
                      </a:pPr>
                      <a:r>
                        <a:rPr lang="ka-GE" sz="1300" dirty="0">
                          <a:latin typeface="Sylfaen"/>
                          <a:ea typeface="Times New Roman"/>
                          <a:cs typeface="Sylfaen"/>
                        </a:rPr>
                        <a:t>გეოგრაფიული </a:t>
                      </a:r>
                      <a:r>
                        <a:rPr lang="ka-GE" sz="1300" b="1" dirty="0">
                          <a:latin typeface="Sylfaen"/>
                          <a:ea typeface="Times New Roman"/>
                          <a:cs typeface="Sylfaen"/>
                        </a:rPr>
                        <a:t>სარტყლები</a:t>
                      </a:r>
                      <a:r>
                        <a:rPr lang="ka-GE" sz="1300" dirty="0">
                          <a:latin typeface="Sylfaen"/>
                          <a:ea typeface="Times New Roman"/>
                          <a:cs typeface="Sylfaen"/>
                        </a:rPr>
                        <a:t> და </a:t>
                      </a:r>
                      <a:r>
                        <a:rPr lang="ka-GE" sz="1300" b="1" dirty="0">
                          <a:latin typeface="Sylfaen"/>
                          <a:ea typeface="Times New Roman"/>
                          <a:cs typeface="Sylfaen"/>
                        </a:rPr>
                        <a:t>ზონები</a:t>
                      </a:r>
                      <a:endParaRPr lang="en-US" sz="1300" dirty="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300">
                          <a:latin typeface="Sylfaen"/>
                          <a:ea typeface="Times New Roman"/>
                          <a:cs typeface="Sylfaen"/>
                        </a:rPr>
                        <a:t>საქართველოს </a:t>
                      </a:r>
                      <a:r>
                        <a:rPr lang="ka-GE" sz="1300" b="1">
                          <a:latin typeface="Sylfaen"/>
                          <a:ea typeface="Times New Roman"/>
                          <a:cs typeface="Sylfaen"/>
                        </a:rPr>
                        <a:t>მსგავსი</a:t>
                      </a:r>
                      <a:endParaRPr lang="en-US" sz="1300">
                        <a:latin typeface="Calibri"/>
                        <a:ea typeface="Times New Roman"/>
                        <a:cs typeface="Times New Roman"/>
                      </a:endParaRPr>
                    </a:p>
                    <a:p>
                      <a:pPr marL="0" marR="0" algn="ctr">
                        <a:lnSpc>
                          <a:spcPct val="115000"/>
                        </a:lnSpc>
                        <a:spcBef>
                          <a:spcPts val="0"/>
                        </a:spcBef>
                        <a:spcAft>
                          <a:spcPts val="0"/>
                        </a:spcAft>
                      </a:pPr>
                      <a:r>
                        <a:rPr lang="ka-GE" sz="1300">
                          <a:latin typeface="Sylfaen"/>
                          <a:ea typeface="Times New Roman"/>
                          <a:cs typeface="Sylfaen"/>
                        </a:rPr>
                        <a:t>ლანდშაფტები</a:t>
                      </a:r>
                      <a:endParaRPr lang="en-US" sz="13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300">
                          <a:latin typeface="Sylfaen"/>
                          <a:ea typeface="Times New Roman"/>
                          <a:cs typeface="Sylfaen"/>
                        </a:rPr>
                        <a:t>საქართველოს</a:t>
                      </a:r>
                      <a:r>
                        <a:rPr lang="ka-GE" sz="1300" b="1">
                          <a:latin typeface="Sylfaen"/>
                          <a:ea typeface="Times New Roman"/>
                          <a:cs typeface="Sylfaen"/>
                        </a:rPr>
                        <a:t> ნახევრადმსგავსი</a:t>
                      </a:r>
                      <a:r>
                        <a:rPr lang="ka-GE" sz="1300">
                          <a:latin typeface="Sylfaen"/>
                          <a:ea typeface="Times New Roman"/>
                          <a:cs typeface="Sylfaen"/>
                        </a:rPr>
                        <a:t> ლანდშაფტები</a:t>
                      </a:r>
                      <a:endParaRPr lang="en-US" sz="1300">
                        <a:latin typeface="Calibri"/>
                        <a:ea typeface="Times New Roman"/>
                        <a:cs typeface="Times New Roman"/>
                      </a:endParaRPr>
                    </a:p>
                  </a:txBody>
                  <a:tcPr marL="68580" marR="68580" marT="0" marB="0"/>
                </a:tc>
              </a:tr>
              <a:tr h="694832">
                <a:tc>
                  <a:txBody>
                    <a:bodyPr/>
                    <a:lstStyle/>
                    <a:p>
                      <a:pPr marL="0" marR="0" algn="l">
                        <a:lnSpc>
                          <a:spcPct val="115000"/>
                        </a:lnSpc>
                        <a:spcBef>
                          <a:spcPts val="0"/>
                        </a:spcBef>
                        <a:spcAft>
                          <a:spcPts val="0"/>
                        </a:spcAft>
                      </a:pPr>
                      <a:r>
                        <a:rPr lang="ka-GE" sz="1300" dirty="0">
                          <a:latin typeface="Calibri"/>
                          <a:ea typeface="Times New Roman"/>
                          <a:cs typeface="Times New Roman"/>
                        </a:rPr>
                        <a:t>l. </a:t>
                      </a:r>
                      <a:r>
                        <a:rPr lang="ka-GE" sz="1300" dirty="0">
                          <a:latin typeface="Sylfaen"/>
                          <a:ea typeface="Times New Roman"/>
                          <a:cs typeface="Sylfaen"/>
                        </a:rPr>
                        <a:t>არქტიკული და ანტარქტიკული: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Sylfaen"/>
                        </a:rPr>
                        <a:t>1.არქტიკული და ანტარქტიკული უდაბნოები</a:t>
                      </a:r>
                      <a:r>
                        <a:rPr lang="ka-GE" sz="1300" dirty="0">
                          <a:latin typeface="Sylfaen"/>
                          <a:ea typeface="Times New Roman"/>
                          <a:cs typeface="Times New Roman"/>
                        </a:rPr>
                        <a:t>;</a:t>
                      </a:r>
                      <a:endParaRPr lang="en-US" sz="1300" dirty="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300">
                          <a:latin typeface="Sylfaen"/>
                          <a:ea typeface="Times New Roman"/>
                          <a:cs typeface="AcadNusx"/>
                        </a:rPr>
                        <a:t>1.გლაციალურ-ნივალური ლანდშაფტები</a:t>
                      </a:r>
                      <a:endParaRPr lang="en-US" sz="13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ka-GE" sz="1300">
                        <a:latin typeface="Sylfaen"/>
                        <a:ea typeface="Times New Roman"/>
                        <a:cs typeface="Sylfaen"/>
                      </a:endParaRPr>
                    </a:p>
                    <a:p>
                      <a:pPr marL="0" marR="0" algn="ctr">
                        <a:lnSpc>
                          <a:spcPct val="115000"/>
                        </a:lnSpc>
                        <a:spcBef>
                          <a:spcPts val="0"/>
                        </a:spcBef>
                        <a:spcAft>
                          <a:spcPts val="0"/>
                        </a:spcAft>
                      </a:pPr>
                      <a:r>
                        <a:rPr lang="ka-GE" sz="1300">
                          <a:latin typeface="Sylfaen"/>
                          <a:ea typeface="Times New Roman"/>
                          <a:cs typeface="Sylfaen"/>
                        </a:rPr>
                        <a:t>--------------------------</a:t>
                      </a:r>
                      <a:endParaRPr lang="en-US" sz="1300">
                        <a:latin typeface="Calibri"/>
                        <a:ea typeface="Times New Roman"/>
                        <a:cs typeface="Times New Roman"/>
                      </a:endParaRPr>
                    </a:p>
                  </a:txBody>
                  <a:tcPr marL="68580" marR="68580" marT="0" marB="0"/>
                </a:tc>
              </a:tr>
              <a:tr h="694832">
                <a:tc>
                  <a:txBody>
                    <a:bodyPr/>
                    <a:lstStyle/>
                    <a:p>
                      <a:pPr marL="0" marR="0" algn="l">
                        <a:lnSpc>
                          <a:spcPct val="115000"/>
                        </a:lnSpc>
                        <a:spcBef>
                          <a:spcPts val="0"/>
                        </a:spcBef>
                        <a:spcAft>
                          <a:spcPts val="0"/>
                        </a:spcAft>
                      </a:pPr>
                      <a:r>
                        <a:rPr lang="ka-GE" sz="1300">
                          <a:latin typeface="Calibri"/>
                          <a:ea typeface="Times New Roman"/>
                          <a:cs typeface="Times New Roman"/>
                        </a:rPr>
                        <a:t>ll.</a:t>
                      </a:r>
                      <a:r>
                        <a:rPr lang="ka-GE" sz="1300">
                          <a:latin typeface="Sylfaen"/>
                          <a:ea typeface="Times New Roman"/>
                          <a:cs typeface="Sylfaen"/>
                        </a:rPr>
                        <a:t>სუბარქტიკული და სუბანტარქტიკული: </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Sylfaen"/>
                        </a:rPr>
                        <a:t>1.ტუნდრა;       2.ტყეტუნდრა</a:t>
                      </a:r>
                      <a:endParaRPr lang="en-US" sz="1300">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ka-GE" sz="1300">
                          <a:latin typeface="Sylfaen"/>
                          <a:ea typeface="Calibri"/>
                          <a:cs typeface="AcadNusx"/>
                        </a:rPr>
                        <a:t>1.სუბნივალური;</a:t>
                      </a:r>
                      <a:endParaRPr lang="en-US" sz="1300">
                        <a:latin typeface="Calibri"/>
                        <a:ea typeface="Calibri"/>
                        <a:cs typeface="Times New Roman"/>
                      </a:endParaRPr>
                    </a:p>
                    <a:p>
                      <a:pPr marL="0" marR="0" algn="l">
                        <a:lnSpc>
                          <a:spcPct val="115000"/>
                        </a:lnSpc>
                        <a:spcBef>
                          <a:spcPts val="0"/>
                        </a:spcBef>
                        <a:spcAft>
                          <a:spcPts val="0"/>
                        </a:spcAft>
                      </a:pPr>
                      <a:r>
                        <a:rPr lang="ka-GE" sz="1300">
                          <a:latin typeface="Sylfaen"/>
                          <a:ea typeface="Calibri"/>
                          <a:cs typeface="AcadNusx"/>
                        </a:rPr>
                        <a:t>2. ალპური;</a:t>
                      </a:r>
                      <a:endParaRPr lang="en-US" sz="1300">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ka-GE" sz="1300">
                          <a:latin typeface="Sylfaen"/>
                          <a:ea typeface="Calibri"/>
                          <a:cs typeface="AcadNusx"/>
                        </a:rPr>
                        <a:t>ზედა მთის სუბალპური მდელოების და მეჩხერი ტყეების</a:t>
                      </a:r>
                      <a:endParaRPr lang="en-US" sz="1300">
                        <a:latin typeface="Calibri"/>
                        <a:ea typeface="Calibri"/>
                        <a:cs typeface="Times New Roman"/>
                      </a:endParaRPr>
                    </a:p>
                  </a:txBody>
                  <a:tcPr marL="68580" marR="68580" marT="0" marB="0"/>
                </a:tc>
              </a:tr>
              <a:tr h="2342744">
                <a:tc>
                  <a:txBody>
                    <a:bodyPr/>
                    <a:lstStyle/>
                    <a:p>
                      <a:pPr marL="0" marR="0" algn="l">
                        <a:lnSpc>
                          <a:spcPct val="115000"/>
                        </a:lnSpc>
                        <a:spcBef>
                          <a:spcPts val="0"/>
                        </a:spcBef>
                        <a:spcAft>
                          <a:spcPts val="0"/>
                        </a:spcAft>
                      </a:pPr>
                      <a:r>
                        <a:rPr lang="ka-GE" sz="1300" b="1" dirty="0">
                          <a:latin typeface="Calibri"/>
                          <a:ea typeface="Times New Roman"/>
                          <a:cs typeface="Times New Roman"/>
                        </a:rPr>
                        <a:t>lll.</a:t>
                      </a:r>
                      <a:r>
                        <a:rPr lang="ka-GE" sz="1300" b="1" dirty="0">
                          <a:latin typeface="Sylfaen"/>
                          <a:ea typeface="Times New Roman"/>
                          <a:cs typeface="Sylfaen"/>
                        </a:rPr>
                        <a:t>ზომიერი: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Sylfaen"/>
                        </a:rPr>
                        <a:t>1.  ტაიგა (წიწოვანი ტყეები);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Sylfaen"/>
                        </a:rPr>
                        <a:t>2. შერეული ტყეები,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Sylfaen"/>
                        </a:rPr>
                        <a:t>3. ფართოფოთლოვანი ტყეები;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Sylfaen"/>
                        </a:rPr>
                        <a:t>4. ტყესტეპები;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Times New Roman"/>
                        </a:rPr>
                        <a:t>5. </a:t>
                      </a:r>
                      <a:r>
                        <a:rPr lang="ka-GE" sz="1300" dirty="0">
                          <a:latin typeface="Sylfaen"/>
                          <a:ea typeface="Times New Roman"/>
                          <a:cs typeface="Sylfaen"/>
                        </a:rPr>
                        <a:t>სტეპები;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Sylfaen"/>
                        </a:rPr>
                        <a:t>6. ნახევრადუდაბნოები;</a:t>
                      </a:r>
                      <a:endParaRPr lang="en-US" sz="1300" dirty="0">
                        <a:latin typeface="Calibri"/>
                        <a:ea typeface="Times New Roman"/>
                        <a:cs typeface="Times New Roman"/>
                      </a:endParaRPr>
                    </a:p>
                    <a:p>
                      <a:pPr marL="0" marR="0" algn="l">
                        <a:lnSpc>
                          <a:spcPct val="115000"/>
                        </a:lnSpc>
                        <a:spcBef>
                          <a:spcPts val="0"/>
                        </a:spcBef>
                        <a:spcAft>
                          <a:spcPts val="0"/>
                        </a:spcAft>
                      </a:pPr>
                      <a:r>
                        <a:rPr lang="ka-GE" sz="1300" dirty="0">
                          <a:latin typeface="Sylfaen"/>
                          <a:ea typeface="Times New Roman"/>
                          <a:cs typeface="Sylfaen"/>
                        </a:rPr>
                        <a:t>7. უდაბნოები;</a:t>
                      </a:r>
                      <a:endParaRPr lang="en-US" sz="1300" dirty="0">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ka-GE" sz="1300">
                          <a:latin typeface="Sylfaen"/>
                          <a:ea typeface="Times New Roman"/>
                          <a:cs typeface="AcadNusx"/>
                        </a:rPr>
                        <a:t>1.საშუალო მთის მუქწიწვიანი ტყის;</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AcadNusx"/>
                        </a:rPr>
                        <a:t>2.საშუალო მთის შერეული ტყის;</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AcadNusx"/>
                        </a:rPr>
                        <a:t>3. საშუალო და დაბალი მთის ფართოფოთლოვანი ტყის;</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AcadNusx"/>
                        </a:rPr>
                        <a:t>4. დაბალი მთის ნათელი ტყეების;</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AcadNusx"/>
                        </a:rPr>
                        <a:t>5. აღმოსავლეთ საქართველოს მთათაშორისი ბარის ველის;</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AcadNusx"/>
                        </a:rPr>
                        <a:t>6. ელდარის და ქვემო ქართლის ვაკის ნახევრად უდაბნოს;</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AcadNusx"/>
                        </a:rPr>
                        <a:t>7. არ გვხვდება</a:t>
                      </a:r>
                      <a:endParaRPr lang="en-US" sz="1300">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endParaRPr lang="ka-GE" sz="1300" dirty="0">
                        <a:solidFill>
                          <a:srgbClr val="FF0000"/>
                        </a:solidFill>
                        <a:latin typeface="Sylfaen"/>
                        <a:ea typeface="Times New Roman"/>
                        <a:cs typeface="AcadNusx"/>
                      </a:endParaRPr>
                    </a:p>
                    <a:p>
                      <a:pPr marL="0" marR="0" algn="l">
                        <a:lnSpc>
                          <a:spcPct val="115000"/>
                        </a:lnSpc>
                        <a:spcBef>
                          <a:spcPts val="0"/>
                        </a:spcBef>
                        <a:spcAft>
                          <a:spcPts val="0"/>
                        </a:spcAft>
                      </a:pPr>
                      <a:r>
                        <a:rPr lang="ka-GE" sz="1300" dirty="0">
                          <a:latin typeface="Sylfaen"/>
                          <a:ea typeface="Times New Roman"/>
                          <a:cs typeface="Sylfaen"/>
                        </a:rPr>
                        <a:t>        ---------------------</a:t>
                      </a:r>
                      <a:endParaRPr lang="en-US" sz="1300" dirty="0">
                        <a:latin typeface="Calibri"/>
                        <a:ea typeface="Times New Roman"/>
                        <a:cs typeface="Times New Roman"/>
                      </a:endParaRPr>
                    </a:p>
                  </a:txBody>
                  <a:tcPr marL="68580" marR="68580" marT="0" marB="0"/>
                </a:tc>
              </a:tr>
              <a:tr h="1165664">
                <a:tc>
                  <a:txBody>
                    <a:bodyPr/>
                    <a:lstStyle/>
                    <a:p>
                      <a:pPr marL="0" marR="0" algn="l">
                        <a:lnSpc>
                          <a:spcPct val="115000"/>
                        </a:lnSpc>
                        <a:spcBef>
                          <a:spcPts val="0"/>
                        </a:spcBef>
                        <a:spcAft>
                          <a:spcPts val="0"/>
                        </a:spcAft>
                      </a:pPr>
                      <a:r>
                        <a:rPr lang="ka-GE" sz="1300" b="1">
                          <a:latin typeface="Calibri"/>
                          <a:ea typeface="Times New Roman"/>
                          <a:cs typeface="Times New Roman"/>
                        </a:rPr>
                        <a:t>lV.</a:t>
                      </a:r>
                      <a:r>
                        <a:rPr lang="ka-GE" sz="1300" b="1">
                          <a:latin typeface="Sylfaen"/>
                          <a:ea typeface="Times New Roman"/>
                          <a:cs typeface="Sylfaen"/>
                        </a:rPr>
                        <a:t>სუბტროპიკული:</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Times New Roman"/>
                        </a:rPr>
                        <a:t>1. ტენიანი ტყეები და მარადმწვანე ხეშეშფოთლოვანი ბუჩქნარები</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Times New Roman"/>
                        </a:rPr>
                        <a:t>2. მშრალი ტყეები და ფოთოლმცვივანი ბუჩქნარები</a:t>
                      </a:r>
                      <a:endParaRPr lang="en-US" sz="1300">
                        <a:latin typeface="Calibri"/>
                        <a:ea typeface="Times New Roman"/>
                        <a:cs typeface="Times New Roman"/>
                      </a:endParaRPr>
                    </a:p>
                  </a:txBody>
                  <a:tcPr marL="68580" marR="68580" marT="0" marB="0"/>
                </a:tc>
                <a:tc>
                  <a:txBody>
                    <a:bodyPr/>
                    <a:lstStyle/>
                    <a:p>
                      <a:pPr marL="342900" marR="0" lvl="0" indent="-342900" algn="l">
                        <a:lnSpc>
                          <a:spcPct val="115000"/>
                        </a:lnSpc>
                        <a:spcBef>
                          <a:spcPts val="0"/>
                        </a:spcBef>
                        <a:spcAft>
                          <a:spcPts val="0"/>
                        </a:spcAft>
                        <a:buFont typeface="+mj-lt"/>
                        <a:buAutoNum type="arabicPeriod"/>
                      </a:pPr>
                      <a:r>
                        <a:rPr lang="ka-GE" sz="1300">
                          <a:latin typeface="Sylfaen"/>
                          <a:ea typeface="Times New Roman"/>
                          <a:cs typeface="AcadNusx"/>
                        </a:rPr>
                        <a:t>კოლხეთის ვაკისა და გორაკ-ბორცვების სუბტროპიკული ჰუმიდური;</a:t>
                      </a:r>
                      <a:endParaRPr lang="en-US" sz="1300">
                        <a:latin typeface="Calibri"/>
                        <a:ea typeface="Times New Roman"/>
                        <a:cs typeface="Times New Roman"/>
                      </a:endParaRPr>
                    </a:p>
                    <a:p>
                      <a:pPr marL="342900" marR="0" lvl="0" indent="-342900" algn="l">
                        <a:lnSpc>
                          <a:spcPct val="115000"/>
                        </a:lnSpc>
                        <a:spcBef>
                          <a:spcPts val="0"/>
                        </a:spcBef>
                        <a:spcAft>
                          <a:spcPts val="0"/>
                        </a:spcAft>
                        <a:buFont typeface="+mj-lt"/>
                        <a:buAutoNum type="arabicPeriod"/>
                      </a:pPr>
                      <a:r>
                        <a:rPr lang="ka-GE" sz="1300">
                          <a:latin typeface="Sylfaen"/>
                          <a:ea typeface="Times New Roman"/>
                          <a:cs typeface="AcadNusx"/>
                        </a:rPr>
                        <a:t>ივერიის ბარის ზომიერად მშრალი სუბტროპიკული;</a:t>
                      </a:r>
                      <a:endParaRPr lang="en-US" sz="13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300">
                          <a:solidFill>
                            <a:srgbClr val="000000"/>
                          </a:solidFill>
                          <a:latin typeface="Sylfaen"/>
                          <a:ea typeface="Times New Roman"/>
                          <a:cs typeface="Times New Roman"/>
                        </a:rPr>
                        <a:t>1.კოლხური საშუალო მთის ტყის;</a:t>
                      </a:r>
                      <a:endParaRPr lang="en-US" sz="1300">
                        <a:latin typeface="Calibri"/>
                        <a:ea typeface="Times New Roman"/>
                        <a:cs typeface="Times New Roman"/>
                      </a:endParaRPr>
                    </a:p>
                  </a:txBody>
                  <a:tcPr marL="68580" marR="68580" marT="0" marB="0"/>
                </a:tc>
              </a:tr>
              <a:tr h="930248">
                <a:tc>
                  <a:txBody>
                    <a:bodyPr/>
                    <a:lstStyle/>
                    <a:p>
                      <a:pPr marL="0" marR="0" algn="l">
                        <a:lnSpc>
                          <a:spcPct val="115000"/>
                        </a:lnSpc>
                        <a:spcBef>
                          <a:spcPts val="0"/>
                        </a:spcBef>
                        <a:spcAft>
                          <a:spcPts val="0"/>
                        </a:spcAft>
                      </a:pPr>
                      <a:r>
                        <a:rPr lang="ka-GE" sz="1300" b="1">
                          <a:latin typeface="Calibri"/>
                          <a:ea typeface="Times New Roman"/>
                          <a:cs typeface="Times New Roman"/>
                        </a:rPr>
                        <a:t>V.</a:t>
                      </a:r>
                      <a:r>
                        <a:rPr lang="ka-GE" sz="1300" b="1">
                          <a:latin typeface="Sylfaen"/>
                          <a:ea typeface="Times New Roman"/>
                          <a:cs typeface="Sylfaen"/>
                        </a:rPr>
                        <a:t>ტროპიკული:</a:t>
                      </a:r>
                      <a:endParaRPr lang="en-US" sz="1300">
                        <a:latin typeface="Calibri"/>
                        <a:ea typeface="Times New Roman"/>
                        <a:cs typeface="Times New Roman"/>
                      </a:endParaRPr>
                    </a:p>
                    <a:p>
                      <a:pPr marL="90170" marR="0" algn="l">
                        <a:lnSpc>
                          <a:spcPct val="115000"/>
                        </a:lnSpc>
                        <a:spcBef>
                          <a:spcPts val="0"/>
                        </a:spcBef>
                        <a:spcAft>
                          <a:spcPts val="0"/>
                        </a:spcAft>
                      </a:pPr>
                      <a:r>
                        <a:rPr lang="ka-GE" sz="1300">
                          <a:latin typeface="Sylfaen"/>
                          <a:ea typeface="Times New Roman"/>
                          <a:cs typeface="Sylfaen"/>
                        </a:rPr>
                        <a:t>1. ტენიანი ტყეები;</a:t>
                      </a:r>
                      <a:endParaRPr lang="en-US" sz="1300">
                        <a:latin typeface="Calibri"/>
                        <a:ea typeface="Times New Roman"/>
                        <a:cs typeface="Times New Roman"/>
                      </a:endParaRPr>
                    </a:p>
                    <a:p>
                      <a:pPr marL="90170" marR="0" algn="l">
                        <a:lnSpc>
                          <a:spcPct val="115000"/>
                        </a:lnSpc>
                        <a:spcBef>
                          <a:spcPts val="0"/>
                        </a:spcBef>
                        <a:spcAft>
                          <a:spcPts val="0"/>
                        </a:spcAft>
                      </a:pPr>
                      <a:r>
                        <a:rPr lang="ka-GE" sz="1300">
                          <a:latin typeface="Sylfaen"/>
                          <a:ea typeface="Times New Roman"/>
                          <a:cs typeface="Times New Roman"/>
                        </a:rPr>
                        <a:t>2. ნათელი ტყეები;</a:t>
                      </a:r>
                      <a:endParaRPr lang="en-US" sz="13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ka-GE" sz="1300">
                        <a:latin typeface="Sylfaen"/>
                        <a:ea typeface="Times New Roman"/>
                        <a:cs typeface="Times New Roman"/>
                      </a:endParaRPr>
                    </a:p>
                    <a:p>
                      <a:pPr marL="0" marR="0" algn="ctr">
                        <a:lnSpc>
                          <a:spcPct val="115000"/>
                        </a:lnSpc>
                        <a:spcBef>
                          <a:spcPts val="0"/>
                        </a:spcBef>
                        <a:spcAft>
                          <a:spcPts val="0"/>
                        </a:spcAft>
                      </a:pPr>
                      <a:r>
                        <a:rPr lang="ka-GE" sz="1300">
                          <a:latin typeface="Sylfaen"/>
                          <a:ea typeface="Times New Roman"/>
                          <a:cs typeface="Times New Roman"/>
                        </a:rPr>
                        <a:t>--------------------------</a:t>
                      </a:r>
                      <a:endParaRPr lang="en-US" sz="1300">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ka-GE" sz="1300">
                          <a:latin typeface="Sylfaen"/>
                          <a:ea typeface="Times New Roman"/>
                          <a:cs typeface="Times New Roman"/>
                        </a:rPr>
                        <a:t>1.კოლხეთის მთის ჰემიჰილეები;</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Times New Roman"/>
                        </a:rPr>
                        <a:t>2. აღმოსავლეთ საქართველოს ბარის ზომიერად ტენიანი            სუბტროპიკული</a:t>
                      </a:r>
                      <a:endParaRPr lang="en-US" sz="1300">
                        <a:latin typeface="Calibri"/>
                        <a:ea typeface="Times New Roman"/>
                        <a:cs typeface="Times New Roman"/>
                      </a:endParaRPr>
                    </a:p>
                  </a:txBody>
                  <a:tcPr marL="68580" marR="68580" marT="0" marB="0"/>
                </a:tc>
              </a:tr>
              <a:tr h="459416">
                <a:tc>
                  <a:txBody>
                    <a:bodyPr/>
                    <a:lstStyle/>
                    <a:p>
                      <a:pPr marL="0" marR="0" algn="l">
                        <a:lnSpc>
                          <a:spcPct val="115000"/>
                        </a:lnSpc>
                        <a:spcBef>
                          <a:spcPts val="0"/>
                        </a:spcBef>
                        <a:spcAft>
                          <a:spcPts val="0"/>
                        </a:spcAft>
                      </a:pPr>
                      <a:r>
                        <a:rPr lang="ka-GE" sz="1300">
                          <a:latin typeface="Calibri"/>
                          <a:ea typeface="Times New Roman"/>
                          <a:cs typeface="Times New Roman"/>
                        </a:rPr>
                        <a:t>Vll.</a:t>
                      </a:r>
                      <a:r>
                        <a:rPr lang="ka-GE" sz="1300">
                          <a:latin typeface="Sylfaen"/>
                          <a:ea typeface="Times New Roman"/>
                          <a:cs typeface="Sylfaen"/>
                        </a:rPr>
                        <a:t>ეკვატორული:</a:t>
                      </a:r>
                      <a:endParaRPr lang="en-US" sz="1300">
                        <a:latin typeface="Calibri"/>
                        <a:ea typeface="Times New Roman"/>
                        <a:cs typeface="Times New Roman"/>
                      </a:endParaRPr>
                    </a:p>
                    <a:p>
                      <a:pPr marL="0" marR="0" algn="l">
                        <a:lnSpc>
                          <a:spcPct val="115000"/>
                        </a:lnSpc>
                        <a:spcBef>
                          <a:spcPts val="0"/>
                        </a:spcBef>
                        <a:spcAft>
                          <a:spcPts val="0"/>
                        </a:spcAft>
                      </a:pPr>
                      <a:r>
                        <a:rPr lang="ka-GE" sz="1300">
                          <a:latin typeface="Sylfaen"/>
                          <a:ea typeface="Times New Roman"/>
                          <a:cs typeface="Sylfaen"/>
                        </a:rPr>
                        <a:t>ნოტიოეკვატორული ტყეები</a:t>
                      </a:r>
                      <a:endParaRPr lang="en-US" sz="13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ka-GE" sz="1300">
                        <a:latin typeface="Sylfaen"/>
                        <a:ea typeface="Times New Roman"/>
                        <a:cs typeface="Times New Roman"/>
                      </a:endParaRPr>
                    </a:p>
                    <a:p>
                      <a:pPr marL="0" marR="0" algn="ctr">
                        <a:lnSpc>
                          <a:spcPct val="115000"/>
                        </a:lnSpc>
                        <a:spcBef>
                          <a:spcPts val="0"/>
                        </a:spcBef>
                        <a:spcAft>
                          <a:spcPts val="0"/>
                        </a:spcAft>
                      </a:pPr>
                      <a:r>
                        <a:rPr lang="ka-GE" sz="1300">
                          <a:latin typeface="Sylfaen"/>
                          <a:ea typeface="Times New Roman"/>
                          <a:cs typeface="Times New Roman"/>
                        </a:rPr>
                        <a:t>-----------------------------</a:t>
                      </a:r>
                      <a:endParaRPr lang="en-US" sz="13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ka-GE" sz="1300" dirty="0">
                        <a:latin typeface="Sylfaen"/>
                        <a:ea typeface="Times New Roman"/>
                        <a:cs typeface="Times New Roman"/>
                      </a:endParaRPr>
                    </a:p>
                  </a:txBody>
                  <a:tcPr marL="68580" marR="68580" marT="0" marB="0"/>
                </a:tc>
              </a:tr>
              <a:tr h="354376">
                <a:tc>
                  <a:txBody>
                    <a:bodyPr/>
                    <a:lstStyle/>
                    <a:p>
                      <a:endParaRPr lang="en-US" sz="1300"/>
                    </a:p>
                  </a:txBody>
                  <a:tcPr/>
                </a:tc>
                <a:tc>
                  <a:txBody>
                    <a:bodyPr/>
                    <a:lstStyle/>
                    <a:p>
                      <a:endParaRPr lang="en-US" sz="1300"/>
                    </a:p>
                  </a:txBody>
                  <a:tcPr/>
                </a:tc>
                <a:tc>
                  <a:txBody>
                    <a:bodyPr/>
                    <a:lstStyle/>
                    <a:p>
                      <a:endParaRPr lang="en-US" sz="1300" dirty="0"/>
                    </a:p>
                  </a:txBody>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828800"/>
          </a:xfrm>
        </p:spPr>
        <p:txBody>
          <a:bodyPr>
            <a:normAutofit/>
          </a:bodyPr>
          <a:lstStyle/>
          <a:p>
            <a:r>
              <a:rPr lang="ka-GE" sz="1800" dirty="0" smtClean="0"/>
              <a:t>არქტიკული (ანტარქტიკული) უდაბნოების ბუნებრივი ზონა მდებარეობს ჩრდილოეთ და სამხრეთ პოლარული წრის შიგნით, ჩრდილოეთ და სამხრეთ განედის 70</a:t>
            </a:r>
            <a:r>
              <a:rPr lang="ka-GE" sz="1800" baseline="30000" dirty="0" smtClean="0"/>
              <a:t>0</a:t>
            </a:r>
            <a:r>
              <a:rPr lang="ka-GE" sz="1800" dirty="0" smtClean="0"/>
              <a:t>-დან 90</a:t>
            </a:r>
            <a:r>
              <a:rPr lang="ka-GE" sz="1800" baseline="30000" dirty="0" smtClean="0"/>
              <a:t>0</a:t>
            </a:r>
            <a:r>
              <a:rPr lang="ka-GE" sz="1800" dirty="0" smtClean="0"/>
              <a:t> ფარგლებში. </a:t>
            </a:r>
            <a:br>
              <a:rPr lang="ka-GE" sz="1800" dirty="0" smtClean="0"/>
            </a:br>
            <a:r>
              <a:rPr lang="ka-GE" sz="1800" dirty="0" smtClean="0">
                <a:solidFill>
                  <a:schemeClr val="tx1"/>
                </a:solidFill>
              </a:rPr>
              <a:t>საქართველოში მისი მსგავსია მუდმივი თოვლისა და მყინვარების (ნივალური ლანდშაფტების) ზონა, რომელიც მაღალ მთებში, საშუალოდ ზღ. დ. 4000 მეტრიდან მაღლაა წარმოდგენილი.</a:t>
            </a:r>
            <a:endParaRPr lang="en-US" sz="1800" dirty="0">
              <a:solidFill>
                <a:schemeClr val="tx1"/>
              </a:solidFill>
              <a:latin typeface="Sylfaen" pitchFamily="18" charset="0"/>
            </a:endParaRPr>
          </a:p>
        </p:txBody>
      </p:sp>
      <p:sp>
        <p:nvSpPr>
          <p:cNvPr id="5" name="Text Placeholder 4"/>
          <p:cNvSpPr>
            <a:spLocks noGrp="1"/>
          </p:cNvSpPr>
          <p:nvPr>
            <p:ph type="body" idx="1"/>
          </p:nvPr>
        </p:nvSpPr>
        <p:spPr/>
        <p:txBody>
          <a:bodyPr>
            <a:normAutofit/>
          </a:bodyPr>
          <a:lstStyle/>
          <a:p>
            <a:r>
              <a:rPr lang="ka-GE" sz="1800" dirty="0" smtClean="0">
                <a:latin typeface="Sylfaen" pitchFamily="18" charset="0"/>
              </a:rPr>
              <a:t>გლაციალურ-ნივალური ლანდშაფტი. სვანეთი</a:t>
            </a:r>
            <a:endParaRPr lang="en-US" sz="1800" dirty="0">
              <a:latin typeface="Sylfaen" pitchFamily="18" charset="0"/>
            </a:endParaRPr>
          </a:p>
        </p:txBody>
      </p:sp>
      <p:sp>
        <p:nvSpPr>
          <p:cNvPr id="7" name="Text Placeholder 6"/>
          <p:cNvSpPr>
            <a:spLocks noGrp="1"/>
          </p:cNvSpPr>
          <p:nvPr>
            <p:ph type="body" sz="half" idx="3"/>
          </p:nvPr>
        </p:nvSpPr>
        <p:spPr/>
        <p:txBody>
          <a:bodyPr>
            <a:normAutofit/>
          </a:bodyPr>
          <a:lstStyle/>
          <a:p>
            <a:r>
              <a:rPr lang="ka-GE" sz="1800" dirty="0" smtClean="0">
                <a:latin typeface="Sylfaen" pitchFamily="18" charset="0"/>
              </a:rPr>
              <a:t>პოლარული უდაბნო</a:t>
            </a:r>
            <a:endParaRPr lang="en-US" sz="1800" dirty="0">
              <a:latin typeface="Sylfaen" pitchFamily="18" charset="0"/>
            </a:endParaRPr>
          </a:p>
        </p:txBody>
      </p:sp>
      <p:pic>
        <p:nvPicPr>
          <p:cNvPr id="9" name="Content Placeholder 8" descr="1. გლაციალურ-ნივალური ლანდშაფტი. სვანეთი.JPG"/>
          <p:cNvPicPr>
            <a:picLocks noGrp="1" noChangeAspect="1"/>
          </p:cNvPicPr>
          <p:nvPr>
            <p:ph sz="quarter" idx="2"/>
          </p:nvPr>
        </p:nvPicPr>
        <p:blipFill>
          <a:blip r:embed="rId2" cstate="print"/>
          <a:stretch>
            <a:fillRect/>
          </a:stretch>
        </p:blipFill>
        <p:spPr>
          <a:xfrm>
            <a:off x="457301" y="1905001"/>
            <a:ext cx="4039985" cy="3505200"/>
          </a:xfrm>
        </p:spPr>
      </p:pic>
      <p:pic>
        <p:nvPicPr>
          <p:cNvPr id="10" name="Content Placeholder 9" descr="პოლარული უდაბნო.1.jpg"/>
          <p:cNvPicPr>
            <a:picLocks noGrp="1" noChangeAspect="1"/>
          </p:cNvPicPr>
          <p:nvPr>
            <p:ph sz="quarter" idx="4"/>
          </p:nvPr>
        </p:nvPicPr>
        <p:blipFill>
          <a:blip r:embed="rId3"/>
          <a:stretch>
            <a:fillRect/>
          </a:stretch>
        </p:blipFill>
        <p:spPr>
          <a:xfrm>
            <a:off x="4645025" y="1905000"/>
            <a:ext cx="4041775" cy="3429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05000"/>
          </a:xfrm>
        </p:spPr>
        <p:txBody>
          <a:bodyPr>
            <a:normAutofit fontScale="90000"/>
          </a:bodyPr>
          <a:lstStyle/>
          <a:p>
            <a:r>
              <a:rPr lang="ka-GE" sz="2000" dirty="0" smtClean="0"/>
              <a:t/>
            </a:r>
            <a:br>
              <a:rPr lang="ka-GE" sz="2000" dirty="0" smtClean="0"/>
            </a:br>
            <a:r>
              <a:rPr lang="ka-GE" sz="2000" dirty="0" smtClean="0"/>
              <a:t>ტუნდრის ბუნებრივი ზონა წარმოდგენილია ევრაზიის და  ჩრდილოეთ ამერიკის ჩრდილოეთ ნაწილში, აგრეთვე კუნძულ გრენლადიის სანაპირო ზოლში. </a:t>
            </a:r>
            <a:br>
              <a:rPr lang="ka-GE" sz="2000" dirty="0" smtClean="0"/>
            </a:br>
            <a:r>
              <a:rPr lang="ka-GE" sz="1800" dirty="0" smtClean="0"/>
              <a:t>საქართველოში მისი მსგავსია სუბნივალური და ალპური ლანდშაფტების ზონა, რომელიც მაღალ მთებში, საშუალოდ ზღ.დ. 3 - 4000 მეტრის ფარგლებშია წარმოდგენილი.</a:t>
            </a:r>
            <a:r>
              <a:rPr lang="ka-GE" sz="2000" dirty="0" smtClean="0"/>
              <a:t/>
            </a:r>
            <a:br>
              <a:rPr lang="ka-GE" sz="2000" dirty="0" smtClean="0"/>
            </a:br>
            <a:endParaRPr lang="en-US" sz="2000" dirty="0">
              <a:latin typeface="Sylfaen" pitchFamily="18" charset="0"/>
            </a:endParaRPr>
          </a:p>
        </p:txBody>
      </p:sp>
      <p:sp>
        <p:nvSpPr>
          <p:cNvPr id="3" name="Text Placeholder 2"/>
          <p:cNvSpPr>
            <a:spLocks noGrp="1"/>
          </p:cNvSpPr>
          <p:nvPr>
            <p:ph type="body" idx="1"/>
          </p:nvPr>
        </p:nvSpPr>
        <p:spPr/>
        <p:txBody>
          <a:bodyPr>
            <a:normAutofit/>
          </a:bodyPr>
          <a:lstStyle/>
          <a:p>
            <a:pPr algn="ctr"/>
            <a:r>
              <a:rPr lang="ka-GE" sz="2000" dirty="0" smtClean="0">
                <a:latin typeface="Sylfaen" pitchFamily="18" charset="0"/>
              </a:rPr>
              <a:t> სუბნივალური ლანდშაფტი. თუშეთი</a:t>
            </a:r>
            <a:endParaRPr lang="en-US" sz="2000" dirty="0">
              <a:latin typeface="Sylfaen" pitchFamily="18" charset="0"/>
            </a:endParaRPr>
          </a:p>
        </p:txBody>
      </p:sp>
      <p:sp>
        <p:nvSpPr>
          <p:cNvPr id="4" name="Text Placeholder 3"/>
          <p:cNvSpPr>
            <a:spLocks noGrp="1"/>
          </p:cNvSpPr>
          <p:nvPr>
            <p:ph type="body" sz="half" idx="3"/>
          </p:nvPr>
        </p:nvSpPr>
        <p:spPr/>
        <p:txBody>
          <a:bodyPr/>
          <a:lstStyle/>
          <a:p>
            <a:pPr algn="ctr"/>
            <a:r>
              <a:rPr lang="ka-GE" dirty="0" smtClean="0"/>
              <a:t>ტუნდრა</a:t>
            </a:r>
          </a:p>
          <a:p>
            <a:pPr algn="ctr"/>
            <a:endParaRPr lang="en-US" dirty="0"/>
          </a:p>
        </p:txBody>
      </p:sp>
      <p:pic>
        <p:nvPicPr>
          <p:cNvPr id="7" name="Content Placeholder 6" descr="2. სუბნივალური ლანდშაფტი. თუშეთი.JPG"/>
          <p:cNvPicPr>
            <a:picLocks noGrp="1" noChangeAspect="1"/>
          </p:cNvPicPr>
          <p:nvPr>
            <p:ph sz="quarter" idx="2"/>
          </p:nvPr>
        </p:nvPicPr>
        <p:blipFill>
          <a:blip r:embed="rId2" cstate="print"/>
          <a:stretch>
            <a:fillRect/>
          </a:stretch>
        </p:blipFill>
        <p:spPr>
          <a:xfrm>
            <a:off x="457301" y="1973537"/>
            <a:ext cx="4039985" cy="3436663"/>
          </a:xfrm>
        </p:spPr>
      </p:pic>
      <p:pic>
        <p:nvPicPr>
          <p:cNvPr id="1026" name="Picture 2"/>
          <p:cNvPicPr>
            <a:picLocks noGrp="1" noChangeAspect="1" noChangeArrowheads="1"/>
          </p:cNvPicPr>
          <p:nvPr>
            <p:ph sz="quarter" idx="4"/>
          </p:nvPr>
        </p:nvPicPr>
        <p:blipFill>
          <a:blip r:embed="rId3"/>
          <a:srcRect/>
          <a:stretch>
            <a:fillRect/>
          </a:stretch>
        </p:blipFill>
        <p:spPr bwMode="auto">
          <a:xfrm>
            <a:off x="4760912" y="1981200"/>
            <a:ext cx="3810000" cy="3429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0"/>
            <a:ext cx="7467600" cy="1143000"/>
          </a:xfrm>
        </p:spPr>
        <p:txBody>
          <a:bodyPr>
            <a:normAutofit/>
          </a:bodyPr>
          <a:lstStyle/>
          <a:p>
            <a:pPr algn="ctr"/>
            <a:r>
              <a:rPr lang="ka-GE" sz="3200" dirty="0" smtClean="0"/>
              <a:t>თემის აქტუალობა</a:t>
            </a:r>
            <a:endParaRPr lang="en-US" sz="3000" dirty="0">
              <a:latin typeface="Sylfaen" pitchFamily="18" charset="0"/>
            </a:endParaRPr>
          </a:p>
        </p:txBody>
      </p:sp>
      <p:sp>
        <p:nvSpPr>
          <p:cNvPr id="2" name="Content Placeholder 1"/>
          <p:cNvSpPr>
            <a:spLocks noGrp="1"/>
          </p:cNvSpPr>
          <p:nvPr>
            <p:ph idx="1"/>
          </p:nvPr>
        </p:nvSpPr>
        <p:spPr>
          <a:xfrm>
            <a:off x="0" y="1143000"/>
            <a:ext cx="8763000" cy="5486400"/>
          </a:xfrm>
        </p:spPr>
        <p:txBody>
          <a:bodyPr>
            <a:normAutofit/>
          </a:bodyPr>
          <a:lstStyle/>
          <a:p>
            <a:pPr>
              <a:buNone/>
            </a:pPr>
            <a:r>
              <a:rPr lang="ka-GE" sz="2200" dirty="0" smtClean="0">
                <a:latin typeface="Sylfaen" pitchFamily="18" charset="0"/>
              </a:rPr>
              <a:t>      ნებისმიერი ტერიტორიის სამეურნეო ათვისება და მისი რესურსების </a:t>
            </a:r>
            <a:r>
              <a:rPr lang="ka-GE" sz="2200" b="1" dirty="0" smtClean="0">
                <a:latin typeface="Sylfaen" pitchFamily="18" charset="0"/>
              </a:rPr>
              <a:t>ოპტიმალური გამოყენება</a:t>
            </a:r>
            <a:r>
              <a:rPr lang="ka-GE" sz="2200" dirty="0" smtClean="0">
                <a:latin typeface="Sylfaen" pitchFamily="18" charset="0"/>
              </a:rPr>
              <a:t> უკავშირდება მისი პოტენციალის </a:t>
            </a:r>
            <a:r>
              <a:rPr lang="ka-GE" sz="2200" dirty="0" smtClean="0">
                <a:latin typeface="Sylfaen" pitchFamily="18" charset="0"/>
              </a:rPr>
              <a:t>გამოვლენას</a:t>
            </a:r>
            <a:r>
              <a:rPr lang="ka-GE" sz="2200" dirty="0" smtClean="0">
                <a:latin typeface="Sylfaen" pitchFamily="18" charset="0"/>
              </a:rPr>
              <a:t>ა</a:t>
            </a:r>
            <a:r>
              <a:rPr lang="ka-GE" sz="2200" dirty="0" smtClean="0">
                <a:latin typeface="Sylfaen" pitchFamily="18" charset="0"/>
              </a:rPr>
              <a:t> </a:t>
            </a:r>
            <a:r>
              <a:rPr lang="ka-GE" sz="2200" dirty="0" smtClean="0">
                <a:latin typeface="Sylfaen" pitchFamily="18" charset="0"/>
              </a:rPr>
              <a:t>და შესწავლას. </a:t>
            </a:r>
            <a:endParaRPr lang="en-US" sz="2200" dirty="0" smtClean="0">
              <a:latin typeface="Sylfaen" pitchFamily="18" charset="0"/>
            </a:endParaRPr>
          </a:p>
          <a:p>
            <a:pPr>
              <a:buNone/>
            </a:pPr>
            <a:endParaRPr lang="en-US" sz="2200" dirty="0" smtClean="0">
              <a:latin typeface="Sylfaen" pitchFamily="18" charset="0"/>
            </a:endParaRPr>
          </a:p>
          <a:p>
            <a:pPr>
              <a:buNone/>
            </a:pPr>
            <a:r>
              <a:rPr lang="ka-GE" sz="2200" dirty="0" smtClean="0">
                <a:latin typeface="Sylfaen" pitchFamily="18" charset="0"/>
              </a:rPr>
              <a:t>      ეს განსაკუთრებით ეხება თანამედროვე საქართველოს, სადაც აქტიურად ხორციელდება არაერთი მასშტაბური სამეურნეო პროექტი, მიმდინარეობს ზოგიერთი რეგიონის სამეურნეო პროფილის ცვლილება, იქმნება დაცული ტერიტორიების ახალი სისტემა და ა.შ. </a:t>
            </a:r>
            <a:endParaRPr lang="en-US" sz="2200" dirty="0" smtClean="0">
              <a:latin typeface="Sylfaen" pitchFamily="18" charset="0"/>
            </a:endParaRPr>
          </a:p>
          <a:p>
            <a:pPr>
              <a:buNone/>
            </a:pPr>
            <a:endParaRPr lang="en-US" sz="2200" dirty="0" smtClean="0">
              <a:latin typeface="Sylfaen" pitchFamily="18" charset="0"/>
            </a:endParaRPr>
          </a:p>
          <a:p>
            <a:pPr>
              <a:buNone/>
            </a:pPr>
            <a:r>
              <a:rPr lang="ka-GE" sz="2200" dirty="0" smtClean="0">
                <a:latin typeface="Sylfaen" pitchFamily="18" charset="0"/>
              </a:rPr>
              <a:t>      მხოლოდ სწორად განსაზღვრული ლანდშაფტის პოტენციალი შეიძლება </a:t>
            </a:r>
            <a:r>
              <a:rPr lang="ka-GE" sz="2200" dirty="0" smtClean="0">
                <a:latin typeface="Sylfaen" pitchFamily="18" charset="0"/>
              </a:rPr>
              <a:t>გახდეს, </a:t>
            </a:r>
            <a:r>
              <a:rPr lang="ka-GE" sz="2200" dirty="0" smtClean="0">
                <a:latin typeface="Sylfaen" pitchFamily="18" charset="0"/>
              </a:rPr>
              <a:t>როგორც მსხვილი ენერგეტიკული და ინფრასტრუქტურული პროექტების, ისე სოფლის მეურნეობის განვითარების და ეკოლოგიური ვითარების შენარჩუნების არსებითი წინაპირობა. </a:t>
            </a:r>
            <a:endParaRPr lang="en-US" sz="2200" dirty="0">
              <a:latin typeface="Sylfae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2438400"/>
          </a:xfrm>
        </p:spPr>
        <p:txBody>
          <a:bodyPr>
            <a:noAutofit/>
          </a:bodyPr>
          <a:lstStyle/>
          <a:p>
            <a:r>
              <a:rPr lang="ka-GE" sz="1600" dirty="0" smtClean="0">
                <a:latin typeface="Sylfaen" pitchFamily="18" charset="0"/>
              </a:rPr>
              <a:t/>
            </a:r>
            <a:br>
              <a:rPr lang="ka-GE" sz="1600" dirty="0" smtClean="0">
                <a:latin typeface="Sylfaen" pitchFamily="18" charset="0"/>
              </a:rPr>
            </a:br>
            <a:r>
              <a:rPr lang="ka-GE" sz="1600" dirty="0" smtClean="0">
                <a:latin typeface="Sylfaen" pitchFamily="18" charset="0"/>
              </a:rPr>
              <a:t/>
            </a:r>
            <a:br>
              <a:rPr lang="ka-GE" sz="1600" dirty="0" smtClean="0">
                <a:latin typeface="Sylfaen" pitchFamily="18" charset="0"/>
              </a:rPr>
            </a:br>
            <a:r>
              <a:rPr lang="ka-GE" sz="1600" dirty="0" smtClean="0">
                <a:latin typeface="Sylfaen" pitchFamily="18" charset="0"/>
              </a:rPr>
              <a:t>ტყე-ტუნდრის ბუნებრივი ზონა წარმოდგენილია ევრაზიის და  ჩრდილოეთ ამერიკის ჩრდილოეთ ნაწილში, სკანდინავიის სახელმწიფოების, რუსეთის, კანადის და აშშ-ს ტერიტორიებზე. იგი გარდამავალი ბუნებრივი ზონაა ტუნდრასა და წიწვიანი ტყეების ბუნებრივ ზონებს შორის, რის გამოც აქ წარმოდგენილია ორივესთვის დამახასიათებელი ბუნებრივი გარემოს ელემენტები. </a:t>
            </a:r>
            <a:br>
              <a:rPr lang="ka-GE" sz="1600" dirty="0" smtClean="0">
                <a:latin typeface="Sylfaen" pitchFamily="18" charset="0"/>
              </a:rPr>
            </a:br>
            <a:r>
              <a:rPr lang="ka-GE" sz="1600" dirty="0" smtClean="0">
                <a:latin typeface="Sylfaen" pitchFamily="18" charset="0"/>
              </a:rPr>
              <a:t/>
            </a:r>
            <a:br>
              <a:rPr lang="ka-GE" sz="1600" dirty="0" smtClean="0">
                <a:latin typeface="Sylfaen" pitchFamily="18" charset="0"/>
              </a:rPr>
            </a:br>
            <a:r>
              <a:rPr lang="ka-GE" sz="1600" dirty="0" smtClean="0">
                <a:latin typeface="Sylfaen" pitchFamily="18" charset="0"/>
              </a:rPr>
              <a:t>საქართველოში მისი მსგავსია მაღალი და ზედა მთის სუბალპური მდელოების და მეჩხერი ტყეების ლანდშაფტების ზონა, რომელიც მაღალ მთებში, საშუალოდ ზღ.დ. 2 - 3 ათასი მეტრის ფარგლებშია წარმოდგენილი.</a:t>
            </a:r>
            <a:br>
              <a:rPr lang="ka-GE" sz="1600" dirty="0" smtClean="0">
                <a:latin typeface="Sylfaen" pitchFamily="18" charset="0"/>
              </a:rPr>
            </a:br>
            <a:endParaRPr lang="en-US" sz="1600" dirty="0">
              <a:latin typeface="Sylfaen" pitchFamily="18" charset="0"/>
            </a:endParaRPr>
          </a:p>
        </p:txBody>
      </p:sp>
      <p:sp>
        <p:nvSpPr>
          <p:cNvPr id="3" name="Text Placeholder 2"/>
          <p:cNvSpPr>
            <a:spLocks noGrp="1"/>
          </p:cNvSpPr>
          <p:nvPr>
            <p:ph type="body" idx="1"/>
          </p:nvPr>
        </p:nvSpPr>
        <p:spPr>
          <a:xfrm>
            <a:off x="457200" y="5943600"/>
            <a:ext cx="4040188" cy="914400"/>
          </a:xfrm>
        </p:spPr>
        <p:txBody>
          <a:bodyPr>
            <a:normAutofit/>
          </a:bodyPr>
          <a:lstStyle/>
          <a:p>
            <a:pPr algn="ctr"/>
            <a:r>
              <a:rPr lang="ka-GE" sz="1800" dirty="0" smtClean="0">
                <a:latin typeface="Sylfaen" pitchFamily="18" charset="0"/>
              </a:rPr>
              <a:t>სუბალპური მდელოები და ტყეები (არყი). თუშეთი</a:t>
            </a:r>
            <a:endParaRPr lang="en-US" sz="1800" dirty="0">
              <a:latin typeface="Sylfaen" pitchFamily="18" charset="0"/>
            </a:endParaRPr>
          </a:p>
        </p:txBody>
      </p:sp>
      <p:sp>
        <p:nvSpPr>
          <p:cNvPr id="4" name="Text Placeholder 3"/>
          <p:cNvSpPr>
            <a:spLocks noGrp="1"/>
          </p:cNvSpPr>
          <p:nvPr>
            <p:ph type="body" sz="half" idx="3"/>
          </p:nvPr>
        </p:nvSpPr>
        <p:spPr>
          <a:xfrm>
            <a:off x="4645026" y="5943600"/>
            <a:ext cx="4194174" cy="914400"/>
          </a:xfrm>
        </p:spPr>
        <p:txBody>
          <a:bodyPr>
            <a:normAutofit/>
          </a:bodyPr>
          <a:lstStyle/>
          <a:p>
            <a:pPr algn="ctr"/>
            <a:r>
              <a:rPr lang="ka-GE" sz="1800" dirty="0" smtClean="0"/>
              <a:t>ტყე-ტუნდრა</a:t>
            </a:r>
          </a:p>
          <a:p>
            <a:pPr algn="ctr"/>
            <a:r>
              <a:rPr lang="ka-GE" sz="1800" dirty="0" smtClean="0"/>
              <a:t>რუსეთი</a:t>
            </a:r>
            <a:endParaRPr lang="en-US" sz="1800" dirty="0"/>
          </a:p>
        </p:txBody>
      </p:sp>
      <p:pic>
        <p:nvPicPr>
          <p:cNvPr id="7" name="Content Placeholder 6" descr="3. სუბალპური მდელოები და ტყეები (არყი). თუშეთი.JPG"/>
          <p:cNvPicPr>
            <a:picLocks noGrp="1" noChangeAspect="1"/>
          </p:cNvPicPr>
          <p:nvPr>
            <p:ph sz="quarter" idx="2"/>
          </p:nvPr>
        </p:nvPicPr>
        <p:blipFill>
          <a:blip r:embed="rId2" cstate="print"/>
          <a:stretch>
            <a:fillRect/>
          </a:stretch>
        </p:blipFill>
        <p:spPr>
          <a:xfrm>
            <a:off x="381000" y="2743200"/>
            <a:ext cx="4039985" cy="3106189"/>
          </a:xfrm>
        </p:spPr>
      </p:pic>
      <p:pic>
        <p:nvPicPr>
          <p:cNvPr id="10" name="Content Placeholder 9" descr="ტყეტუნდრა. რუსეთი.jpg"/>
          <p:cNvPicPr>
            <a:picLocks noGrp="1" noChangeAspect="1"/>
          </p:cNvPicPr>
          <p:nvPr>
            <p:ph sz="quarter" idx="4"/>
          </p:nvPr>
        </p:nvPicPr>
        <p:blipFill>
          <a:blip r:embed="rId3"/>
          <a:stretch>
            <a:fillRect/>
          </a:stretch>
        </p:blipFill>
        <p:spPr>
          <a:xfrm>
            <a:off x="4800600" y="2734150"/>
            <a:ext cx="4038600" cy="313325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2514600"/>
          </a:xfrm>
        </p:spPr>
        <p:txBody>
          <a:bodyPr>
            <a:normAutofit/>
          </a:bodyPr>
          <a:lstStyle/>
          <a:p>
            <a:r>
              <a:rPr lang="ka-GE" sz="1800" dirty="0" smtClean="0"/>
              <a:t>წარმოდგენილი. წიწვოვანი ტყეების ბუნებრივი ზონა ტაიგის სახელწოდებითაა ცნობილი, რომელიც ფართოდაა გავრცელებული ევრაზიის ჩრდილოეთ ნაწილში. მუქწიწვოვნებს უზარმაზარი სივრცე უკავიათ ჩრდილოეთ ამერიკაშიც. აქ, გარდა მუქწიწვოვნებისა (ნაძვი და სოჭი), გვხვდება ფიჭვი, კედარი, არყი და სხვ.</a:t>
            </a:r>
            <a:br>
              <a:rPr lang="ka-GE" sz="1800" dirty="0" smtClean="0"/>
            </a:br>
            <a:r>
              <a:rPr lang="ka-GE" sz="1800" dirty="0" smtClean="0"/>
              <a:t/>
            </a:r>
            <a:br>
              <a:rPr lang="ka-GE" sz="1800" dirty="0" smtClean="0"/>
            </a:br>
            <a:r>
              <a:rPr lang="ka-GE" sz="1800" dirty="0" smtClean="0"/>
              <a:t>საქართველოში მისი მსგავსია საშუალო მთის მუქწიწვიანი ტყის ლანდშაფტების ზონა, რომელიც საშუალო მთებში, საშუალოდ ზღ.დ. 1.6 - 2 ათასი მეტრის ფარგლებშია წარმოდგენილი.</a:t>
            </a:r>
            <a:endParaRPr lang="en-US" sz="1800" dirty="0">
              <a:latin typeface="Sylfaen" pitchFamily="18" charset="0"/>
            </a:endParaRPr>
          </a:p>
        </p:txBody>
      </p:sp>
      <p:sp>
        <p:nvSpPr>
          <p:cNvPr id="3" name="Text Placeholder 2"/>
          <p:cNvSpPr>
            <a:spLocks noGrp="1"/>
          </p:cNvSpPr>
          <p:nvPr>
            <p:ph type="body" idx="1"/>
          </p:nvPr>
        </p:nvSpPr>
        <p:spPr>
          <a:xfrm>
            <a:off x="304800" y="6096000"/>
            <a:ext cx="4040188" cy="762000"/>
          </a:xfrm>
        </p:spPr>
        <p:txBody>
          <a:bodyPr>
            <a:normAutofit/>
          </a:bodyPr>
          <a:lstStyle/>
          <a:p>
            <a:pPr algn="ctr"/>
            <a:r>
              <a:rPr lang="ka-GE" sz="1800" dirty="0" smtClean="0">
                <a:latin typeface="Sylfaen" pitchFamily="18" charset="0"/>
              </a:rPr>
              <a:t>საშუალო მთის მუქწიწვიანი ტყეები. რაჭა</a:t>
            </a:r>
            <a:endParaRPr lang="en-US" sz="1800" dirty="0">
              <a:latin typeface="Sylfaen" pitchFamily="18" charset="0"/>
            </a:endParaRPr>
          </a:p>
        </p:txBody>
      </p:sp>
      <p:sp>
        <p:nvSpPr>
          <p:cNvPr id="4" name="Text Placeholder 3"/>
          <p:cNvSpPr>
            <a:spLocks noGrp="1"/>
          </p:cNvSpPr>
          <p:nvPr>
            <p:ph type="body" sz="half" idx="3"/>
          </p:nvPr>
        </p:nvSpPr>
        <p:spPr>
          <a:xfrm>
            <a:off x="4724400" y="6096000"/>
            <a:ext cx="4041775" cy="762000"/>
          </a:xfrm>
        </p:spPr>
        <p:txBody>
          <a:bodyPr>
            <a:normAutofit/>
          </a:bodyPr>
          <a:lstStyle/>
          <a:p>
            <a:pPr algn="ctr"/>
            <a:r>
              <a:rPr lang="ka-GE" sz="1800" dirty="0" smtClean="0">
                <a:latin typeface="Sylfaen" pitchFamily="18" charset="0"/>
              </a:rPr>
              <a:t>ტაიგა. რუსეთი</a:t>
            </a:r>
          </a:p>
        </p:txBody>
      </p:sp>
      <p:pic>
        <p:nvPicPr>
          <p:cNvPr id="7" name="Content Placeholder 6" descr="4. საშუალო მთის მუქწიწვიანი ტყეები. რაჭა.jpg"/>
          <p:cNvPicPr>
            <a:picLocks noGrp="1" noChangeAspect="1"/>
          </p:cNvPicPr>
          <p:nvPr>
            <p:ph sz="quarter" idx="2"/>
          </p:nvPr>
        </p:nvPicPr>
        <p:blipFill>
          <a:blip r:embed="rId2"/>
          <a:stretch>
            <a:fillRect/>
          </a:stretch>
        </p:blipFill>
        <p:spPr>
          <a:xfrm>
            <a:off x="381000" y="2667000"/>
            <a:ext cx="3858419" cy="3276600"/>
          </a:xfrm>
        </p:spPr>
      </p:pic>
      <p:pic>
        <p:nvPicPr>
          <p:cNvPr id="9" name="Content Placeholder 8" descr="taiga.jpg"/>
          <p:cNvPicPr>
            <a:picLocks noGrp="1" noChangeAspect="1"/>
          </p:cNvPicPr>
          <p:nvPr>
            <p:ph sz="quarter" idx="4"/>
          </p:nvPr>
        </p:nvPicPr>
        <p:blipFill>
          <a:blip r:embed="rId3"/>
          <a:stretch>
            <a:fillRect/>
          </a:stretch>
        </p:blipFill>
        <p:spPr>
          <a:xfrm>
            <a:off x="4648200" y="2667000"/>
            <a:ext cx="4041775" cy="3347982"/>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2057400"/>
          </a:xfrm>
        </p:spPr>
        <p:txBody>
          <a:bodyPr>
            <a:noAutofit/>
          </a:bodyPr>
          <a:lstStyle/>
          <a:p>
            <a:r>
              <a:rPr lang="ka-GE" sz="1800" dirty="0" smtClean="0">
                <a:latin typeface="Sylfaen" pitchFamily="18" charset="0"/>
              </a:rPr>
              <a:t/>
            </a:r>
            <a:br>
              <a:rPr lang="ka-GE" sz="1800" dirty="0" smtClean="0">
                <a:latin typeface="Sylfaen" pitchFamily="18" charset="0"/>
              </a:rPr>
            </a:br>
            <a:r>
              <a:rPr lang="ka-GE" sz="1800" dirty="0" smtClean="0">
                <a:latin typeface="Sylfaen" pitchFamily="18" charset="0"/>
              </a:rPr>
              <a:t>შერეული ტყეების ბუნებრივი ზონა გავრცელებულია ევრაზიაში, ჩრდილოეთ და  სამხრეთ ამერიკაში, ახალ ზელანდიასა და კუნძულ ტასმანიაზე. იგი გარდამავალია წიწვოვანი და ფართოფოთლოვანი ტყეების ბუნებრივ ზონებს შორის. </a:t>
            </a:r>
            <a:br>
              <a:rPr lang="ka-GE" sz="1800" dirty="0" smtClean="0">
                <a:latin typeface="Sylfaen" pitchFamily="18" charset="0"/>
              </a:rPr>
            </a:br>
            <a:r>
              <a:rPr lang="ka-GE" sz="1800" dirty="0" smtClean="0">
                <a:latin typeface="Sylfaen" pitchFamily="18" charset="0"/>
              </a:rPr>
              <a:t/>
            </a:r>
            <a:br>
              <a:rPr lang="ka-GE" sz="1800" dirty="0" smtClean="0">
                <a:latin typeface="Sylfaen" pitchFamily="18" charset="0"/>
              </a:rPr>
            </a:br>
            <a:r>
              <a:rPr lang="ka-GE" sz="1800" dirty="0" smtClean="0">
                <a:latin typeface="Sylfaen" pitchFamily="18" charset="0"/>
              </a:rPr>
              <a:t>საქართველოში მისი მსგავსია საშუალო მთის შერეული ტყის ლანდშაფტების ზონა, რომელიც საშუალო მთებში, საშუალოდ ზღ.დ. 1.2 - 1.8 ათასი მეტრის ფარგლებშია წარმოდგენილი.</a:t>
            </a:r>
            <a:br>
              <a:rPr lang="ka-GE" sz="1800" dirty="0" smtClean="0">
                <a:latin typeface="Sylfaen" pitchFamily="18" charset="0"/>
              </a:rPr>
            </a:br>
            <a:endParaRPr lang="en-US" sz="1800" dirty="0">
              <a:latin typeface="Sylfaen" pitchFamily="18" charset="0"/>
            </a:endParaRPr>
          </a:p>
        </p:txBody>
      </p:sp>
      <p:sp>
        <p:nvSpPr>
          <p:cNvPr id="3" name="Text Placeholder 2"/>
          <p:cNvSpPr>
            <a:spLocks noGrp="1"/>
          </p:cNvSpPr>
          <p:nvPr>
            <p:ph type="body" idx="1"/>
          </p:nvPr>
        </p:nvSpPr>
        <p:spPr>
          <a:xfrm>
            <a:off x="381000" y="6096000"/>
            <a:ext cx="4040188" cy="762000"/>
          </a:xfrm>
        </p:spPr>
        <p:txBody>
          <a:bodyPr>
            <a:normAutofit/>
          </a:bodyPr>
          <a:lstStyle/>
          <a:p>
            <a:r>
              <a:rPr lang="ka-GE" sz="1800" dirty="0" smtClean="0">
                <a:latin typeface="Sylfaen" pitchFamily="18" charset="0"/>
              </a:rPr>
              <a:t>საშუალო მთის შერეული ტყეები. შიდა აჭარა</a:t>
            </a:r>
            <a:endParaRPr lang="en-US" sz="1800" dirty="0">
              <a:latin typeface="Sylfaen" pitchFamily="18" charset="0"/>
            </a:endParaRPr>
          </a:p>
        </p:txBody>
      </p:sp>
      <p:sp>
        <p:nvSpPr>
          <p:cNvPr id="4" name="Text Placeholder 3"/>
          <p:cNvSpPr>
            <a:spLocks noGrp="1"/>
          </p:cNvSpPr>
          <p:nvPr>
            <p:ph type="body" sz="half" idx="3"/>
          </p:nvPr>
        </p:nvSpPr>
        <p:spPr>
          <a:xfrm>
            <a:off x="4724400" y="6096000"/>
            <a:ext cx="4041775" cy="762000"/>
          </a:xfrm>
        </p:spPr>
        <p:txBody>
          <a:bodyPr>
            <a:normAutofit/>
          </a:bodyPr>
          <a:lstStyle/>
          <a:p>
            <a:r>
              <a:rPr lang="ka-GE" sz="1800" dirty="0" smtClean="0">
                <a:latin typeface="Sylfaen" pitchFamily="18" charset="0"/>
              </a:rPr>
              <a:t>ზომიერი შერეულ ტყეში </a:t>
            </a:r>
            <a:r>
              <a:rPr lang="en-US" sz="1800" dirty="0" smtClean="0">
                <a:latin typeface="Sylfaen" pitchFamily="18" charset="0"/>
              </a:rPr>
              <a:t>, </a:t>
            </a:r>
            <a:endParaRPr lang="ka-GE" sz="1800" dirty="0" smtClean="0">
              <a:latin typeface="Sylfaen" pitchFamily="18" charset="0"/>
            </a:endParaRPr>
          </a:p>
          <a:p>
            <a:r>
              <a:rPr lang="ka-GE" sz="1800" dirty="0" smtClean="0">
                <a:latin typeface="Sylfaen" pitchFamily="18" charset="0"/>
              </a:rPr>
              <a:t>სამხრეთ ჩინეთში</a:t>
            </a:r>
            <a:endParaRPr lang="en-US" sz="1800" dirty="0">
              <a:latin typeface="Sylfaen" pitchFamily="18" charset="0"/>
            </a:endParaRPr>
          </a:p>
        </p:txBody>
      </p:sp>
      <p:pic>
        <p:nvPicPr>
          <p:cNvPr id="7" name="Content Placeholder 6" descr="5. საშუალო მთის შერეული ტყეები. შიდა აჭარა.JPG"/>
          <p:cNvPicPr>
            <a:picLocks noGrp="1" noChangeAspect="1"/>
          </p:cNvPicPr>
          <p:nvPr>
            <p:ph sz="quarter" idx="2"/>
          </p:nvPr>
        </p:nvPicPr>
        <p:blipFill>
          <a:blip r:embed="rId2" cstate="print"/>
          <a:stretch>
            <a:fillRect/>
          </a:stretch>
        </p:blipFill>
        <p:spPr>
          <a:xfrm>
            <a:off x="304800" y="2514600"/>
            <a:ext cx="4188619" cy="3505200"/>
          </a:xfrm>
        </p:spPr>
      </p:pic>
      <p:pic>
        <p:nvPicPr>
          <p:cNvPr id="8" name="Content Placeholder 7" descr="ზომიერი შერეულ ტყეში Yunnan, სამხრეთ ჩინეთში.jpg"/>
          <p:cNvPicPr>
            <a:picLocks noGrp="1" noChangeAspect="1"/>
          </p:cNvPicPr>
          <p:nvPr>
            <p:ph sz="quarter" idx="4"/>
          </p:nvPr>
        </p:nvPicPr>
        <p:blipFill>
          <a:blip r:embed="rId3"/>
          <a:stretch>
            <a:fillRect/>
          </a:stretch>
        </p:blipFill>
        <p:spPr>
          <a:xfrm>
            <a:off x="4800600" y="2514600"/>
            <a:ext cx="4038600" cy="3428999"/>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2514600"/>
          </a:xfrm>
        </p:spPr>
        <p:txBody>
          <a:bodyPr>
            <a:normAutofit/>
          </a:bodyPr>
          <a:lstStyle/>
          <a:p>
            <a:r>
              <a:rPr lang="ka-GE" sz="1800" dirty="0" smtClean="0"/>
              <a:t>ფართოფოთლოვანი ტყეების ბუნებრივი ზონა განედურად შერეული ტყეების სამხრეთით მდებარეობს. იგი წარმოდგენილია ორივე ნახევარსფეროში, თუმცა განსაკუთრებით ფართოდაა გავრცელებული ევრაზიის როგორც დასავლეთ, ისე აღმოსავლეთ ნაწილში, ჩრდილოეთ ამერიკაში </a:t>
            </a:r>
            <a:br>
              <a:rPr lang="ka-GE" sz="1800" dirty="0" smtClean="0"/>
            </a:br>
            <a:r>
              <a:rPr lang="ka-GE" sz="1800" dirty="0" smtClean="0"/>
              <a:t/>
            </a:r>
            <a:br>
              <a:rPr lang="ka-GE" sz="1800" dirty="0" smtClean="0"/>
            </a:br>
            <a:r>
              <a:rPr lang="ka-GE" sz="1800" dirty="0" smtClean="0"/>
              <a:t>საქართველოში მისი მსგავსია საშუალო და დაბალი მთის ფართოფოთლოვანი ტყის ლანდშაფტები, რომელიც მაღალ მთებში, საშუალოდ ზღ.დ. 600 - 1</a:t>
            </a:r>
            <a:r>
              <a:rPr lang="en-US" sz="1800" dirty="0" smtClean="0"/>
              <a:t>200 </a:t>
            </a:r>
            <a:r>
              <a:rPr lang="ka-GE" sz="1800" dirty="0" smtClean="0"/>
              <a:t>მეტრის ფარგლებშია წარმოდგენილი.</a:t>
            </a:r>
            <a:endParaRPr lang="en-US" sz="1800" dirty="0">
              <a:latin typeface="Sylfaen" pitchFamily="18" charset="0"/>
            </a:endParaRPr>
          </a:p>
        </p:txBody>
      </p:sp>
      <p:sp>
        <p:nvSpPr>
          <p:cNvPr id="3" name="Text Placeholder 2"/>
          <p:cNvSpPr>
            <a:spLocks noGrp="1"/>
          </p:cNvSpPr>
          <p:nvPr>
            <p:ph type="body" idx="1"/>
          </p:nvPr>
        </p:nvSpPr>
        <p:spPr>
          <a:xfrm>
            <a:off x="0" y="6096000"/>
            <a:ext cx="4343400" cy="762000"/>
          </a:xfrm>
        </p:spPr>
        <p:txBody>
          <a:bodyPr>
            <a:normAutofit/>
          </a:bodyPr>
          <a:lstStyle/>
          <a:p>
            <a:pPr algn="ctr"/>
            <a:r>
              <a:rPr lang="ka-GE" sz="1800" dirty="0" smtClean="0"/>
              <a:t>საშუალო და დაბალი მთის </a:t>
            </a:r>
          </a:p>
          <a:p>
            <a:pPr algn="ctr"/>
            <a:r>
              <a:rPr lang="ka-GE" sz="1800" dirty="0" smtClean="0"/>
              <a:t>მდ. ივრის ხეობა</a:t>
            </a:r>
            <a:endParaRPr lang="en-US" sz="1800" dirty="0"/>
          </a:p>
        </p:txBody>
      </p:sp>
      <p:sp>
        <p:nvSpPr>
          <p:cNvPr id="4" name="Text Placeholder 3"/>
          <p:cNvSpPr>
            <a:spLocks noGrp="1"/>
          </p:cNvSpPr>
          <p:nvPr>
            <p:ph type="body" sz="half" idx="3"/>
          </p:nvPr>
        </p:nvSpPr>
        <p:spPr>
          <a:xfrm>
            <a:off x="4648200" y="6096000"/>
            <a:ext cx="4495801" cy="762000"/>
          </a:xfrm>
        </p:spPr>
        <p:txBody>
          <a:bodyPr>
            <a:normAutofit/>
          </a:bodyPr>
          <a:lstStyle/>
          <a:p>
            <a:pPr algn="ctr"/>
            <a:r>
              <a:rPr lang="ka-GE" sz="1800" dirty="0" smtClean="0"/>
              <a:t>ფართოფითლოვანი ტყე</a:t>
            </a:r>
            <a:endParaRPr lang="en-US" sz="1800" dirty="0" smtClean="0"/>
          </a:p>
          <a:p>
            <a:pPr algn="ctr"/>
            <a:r>
              <a:rPr lang="ka-GE" sz="1800" dirty="0" smtClean="0"/>
              <a:t>ევროპა</a:t>
            </a:r>
            <a:endParaRPr lang="en-US" sz="1800" dirty="0"/>
          </a:p>
        </p:txBody>
      </p:sp>
      <p:pic>
        <p:nvPicPr>
          <p:cNvPr id="8" name="Content Placeholder 7" descr="6. დაბალი და საშუალო მთის . მდ.ივრის ხეობა (2).jpg"/>
          <p:cNvPicPr>
            <a:picLocks noGrp="1" noChangeAspect="1"/>
          </p:cNvPicPr>
          <p:nvPr>
            <p:ph sz="quarter" idx="2"/>
          </p:nvPr>
        </p:nvPicPr>
        <p:blipFill>
          <a:blip r:embed="rId3" cstate="print"/>
          <a:stretch>
            <a:fillRect/>
          </a:stretch>
        </p:blipFill>
        <p:spPr>
          <a:xfrm>
            <a:off x="381000" y="2743200"/>
            <a:ext cx="4038600" cy="3276600"/>
          </a:xfrm>
        </p:spPr>
      </p:pic>
      <p:pic>
        <p:nvPicPr>
          <p:cNvPr id="12" name="Content Placeholder 11" descr="ზომიერი ფოთლოვანი.jpg"/>
          <p:cNvPicPr>
            <a:picLocks noGrp="1" noChangeAspect="1"/>
          </p:cNvPicPr>
          <p:nvPr>
            <p:ph sz="quarter" idx="4"/>
          </p:nvPr>
        </p:nvPicPr>
        <p:blipFill>
          <a:blip r:embed="rId4"/>
          <a:stretch>
            <a:fillRect/>
          </a:stretch>
        </p:blipFill>
        <p:spPr>
          <a:xfrm>
            <a:off x="4724400" y="2743200"/>
            <a:ext cx="4191000" cy="32893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124200"/>
          </a:xfrm>
        </p:spPr>
        <p:txBody>
          <a:bodyPr>
            <a:normAutofit/>
          </a:bodyPr>
          <a:lstStyle/>
          <a:p>
            <a:r>
              <a:rPr lang="ka-GE" sz="1800" dirty="0" smtClean="0"/>
              <a:t>ფართოფოთლოვანი ტყეები ეკვატორის მიმართულებით ტყესტეპის ბუნებრივი ზონით იცვლება. იგი გარდამავალი ბუნებრივი ზონაა ტყეებსა და სტეპებს შორის. ამის გამოა, რომ აქ მონაცვლეობს ტყისა და სტეპის მცენარეულობა. ტყესტეპის ბუნებრივი ზონა წარმოდგენილია მხოლოდ ჩრდილოეთ ნახევარსფეროში </a:t>
            </a:r>
            <a:r>
              <a:rPr lang="en-US" sz="1800" dirty="0" smtClean="0"/>
              <a:t>- </a:t>
            </a:r>
            <a:r>
              <a:rPr lang="ka-GE" sz="1800" dirty="0" smtClean="0"/>
              <a:t>ძირითადად ზომიერად კონტინენტური ჰავის პირობებში. </a:t>
            </a:r>
            <a:br>
              <a:rPr lang="ka-GE" sz="1800" dirty="0" smtClean="0"/>
            </a:br>
            <a:r>
              <a:rPr lang="ka-GE" sz="1800" dirty="0" smtClean="0"/>
              <a:t/>
            </a:r>
            <a:br>
              <a:rPr lang="ka-GE" sz="1800" dirty="0" smtClean="0"/>
            </a:br>
            <a:r>
              <a:rPr lang="ka-GE" sz="1800" dirty="0" smtClean="0"/>
              <a:t>საქართველოში მისი მსგავსია დაბალი მთის ნათელი ტყეების ლანდშაფტები, რომელიც აღმოსავლეთ საქართველოს მთათაშორის ბარში, საშუალოდ ზღ.დ. 400 - 1000 მეტრის ფარგლებშია წარმოდგენილი.</a:t>
            </a:r>
            <a:endParaRPr lang="en-US" sz="1800" dirty="0">
              <a:latin typeface="Sylfaen" pitchFamily="18" charset="0"/>
            </a:endParaRPr>
          </a:p>
        </p:txBody>
      </p:sp>
      <p:sp>
        <p:nvSpPr>
          <p:cNvPr id="3" name="Text Placeholder 2"/>
          <p:cNvSpPr>
            <a:spLocks noGrp="1"/>
          </p:cNvSpPr>
          <p:nvPr>
            <p:ph type="body" idx="1"/>
          </p:nvPr>
        </p:nvSpPr>
        <p:spPr>
          <a:xfrm>
            <a:off x="0" y="6096000"/>
            <a:ext cx="4267200" cy="762000"/>
          </a:xfrm>
        </p:spPr>
        <p:txBody>
          <a:bodyPr>
            <a:normAutofit/>
          </a:bodyPr>
          <a:lstStyle/>
          <a:p>
            <a:pPr algn="ctr"/>
            <a:r>
              <a:rPr lang="ka-GE" sz="1800" dirty="0" smtClean="0">
                <a:latin typeface="Sylfaen" pitchFamily="18" charset="0"/>
              </a:rPr>
              <a:t> დაბალი მთის ნათელი ტყის ლანდშაფტი.  ვაშლოვანი</a:t>
            </a:r>
            <a:endParaRPr lang="en-US" sz="1800" dirty="0">
              <a:latin typeface="Sylfaen" pitchFamily="18" charset="0"/>
            </a:endParaRPr>
          </a:p>
        </p:txBody>
      </p:sp>
      <p:sp>
        <p:nvSpPr>
          <p:cNvPr id="4" name="Text Placeholder 3"/>
          <p:cNvSpPr>
            <a:spLocks noGrp="1"/>
          </p:cNvSpPr>
          <p:nvPr>
            <p:ph type="body" sz="half" idx="3"/>
          </p:nvPr>
        </p:nvSpPr>
        <p:spPr>
          <a:xfrm>
            <a:off x="4724400" y="6096000"/>
            <a:ext cx="4419600" cy="762000"/>
          </a:xfrm>
        </p:spPr>
        <p:txBody>
          <a:bodyPr>
            <a:normAutofit/>
          </a:bodyPr>
          <a:lstStyle/>
          <a:p>
            <a:pPr algn="ctr"/>
            <a:endParaRPr lang="ka-GE" sz="1800" dirty="0" smtClean="0">
              <a:latin typeface="Sylfaen" pitchFamily="18" charset="0"/>
            </a:endParaRPr>
          </a:p>
          <a:p>
            <a:pPr algn="ctr"/>
            <a:r>
              <a:rPr lang="ka-GE" sz="1800" dirty="0" smtClean="0">
                <a:latin typeface="Sylfaen" pitchFamily="18" charset="0"/>
              </a:rPr>
              <a:t>ტყესტეპი     მონღოლეთი</a:t>
            </a:r>
            <a:endParaRPr lang="en-US" sz="1800" dirty="0">
              <a:latin typeface="Sylfaen" pitchFamily="18" charset="0"/>
            </a:endParaRPr>
          </a:p>
        </p:txBody>
      </p:sp>
      <p:pic>
        <p:nvPicPr>
          <p:cNvPr id="7" name="Content Placeholder 6" descr="7. დაბალი მთის ნათელი ტყის. ვაშლოვანი.jpg"/>
          <p:cNvPicPr>
            <a:picLocks noGrp="1" noChangeAspect="1"/>
          </p:cNvPicPr>
          <p:nvPr>
            <p:ph sz="quarter" idx="2"/>
          </p:nvPr>
        </p:nvPicPr>
        <p:blipFill>
          <a:blip r:embed="rId2"/>
          <a:stretch>
            <a:fillRect/>
          </a:stretch>
        </p:blipFill>
        <p:spPr>
          <a:xfrm>
            <a:off x="0" y="2971800"/>
            <a:ext cx="4343400" cy="3048000"/>
          </a:xfrm>
        </p:spPr>
      </p:pic>
      <p:pic>
        <p:nvPicPr>
          <p:cNvPr id="8" name="Content Placeholder 7" descr="ტყესტეპი.JPG"/>
          <p:cNvPicPr>
            <a:picLocks noGrp="1" noChangeAspect="1"/>
          </p:cNvPicPr>
          <p:nvPr>
            <p:ph sz="quarter" idx="4"/>
          </p:nvPr>
        </p:nvPicPr>
        <p:blipFill>
          <a:blip r:embed="rId3"/>
          <a:stretch>
            <a:fillRect/>
          </a:stretch>
        </p:blipFill>
        <p:spPr>
          <a:xfrm>
            <a:off x="4648200" y="3048000"/>
            <a:ext cx="4267200" cy="31242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normAutofit/>
          </a:bodyPr>
          <a:lstStyle/>
          <a:p>
            <a:r>
              <a:rPr lang="ka-GE" sz="1800" dirty="0" smtClean="0"/>
              <a:t>ტყესტეპის ბუნებრივი ზონა ეკვატორის მიმართულებით სტეპის ბუნებრივი ზონით იცვლება. იგი გარდამავალი ბუნებრივი ზონაა ტყესტეპსა და ნახევრადუდაბნოებს შორის. ძირითადად წარმოდგენილია ჩრდილოეთ ნახევარსფეროში _ ჩრდილოეთ ამერიკისა და ევრაზიის კონტინენტზე. </a:t>
            </a:r>
            <a:br>
              <a:rPr lang="ka-GE" sz="1800" dirty="0" smtClean="0"/>
            </a:br>
            <a:r>
              <a:rPr lang="ka-GE" sz="1800" dirty="0" smtClean="0"/>
              <a:t/>
            </a:r>
            <a:br>
              <a:rPr lang="ka-GE" sz="1800" dirty="0" smtClean="0"/>
            </a:br>
            <a:r>
              <a:rPr lang="ka-GE" sz="1800" dirty="0" smtClean="0"/>
              <a:t>საქართველოში მისი მსგავსია აღმოსავლეთ საქართველოს მთათაშორისი ბარის ველის ლანდშაფტები, რომლებიც საშუალოდ ზღ.დ. 200 - 600 მეტრის ფარგლებშია წარმოდგენილი.</a:t>
            </a:r>
            <a:endParaRPr lang="en-US" sz="1800" dirty="0">
              <a:latin typeface="Sylfaen" pitchFamily="18" charset="0"/>
            </a:endParaRPr>
          </a:p>
        </p:txBody>
      </p:sp>
      <p:sp>
        <p:nvSpPr>
          <p:cNvPr id="3" name="Text Placeholder 2"/>
          <p:cNvSpPr>
            <a:spLocks noGrp="1"/>
          </p:cNvSpPr>
          <p:nvPr>
            <p:ph type="body" idx="1"/>
          </p:nvPr>
        </p:nvSpPr>
        <p:spPr>
          <a:xfrm>
            <a:off x="0" y="6096000"/>
            <a:ext cx="4497388" cy="762000"/>
          </a:xfrm>
        </p:spPr>
        <p:txBody>
          <a:bodyPr>
            <a:normAutofit/>
          </a:bodyPr>
          <a:lstStyle/>
          <a:p>
            <a:pPr algn="ctr"/>
            <a:r>
              <a:rPr lang="ka-GE" sz="1800" dirty="0" smtClean="0">
                <a:latin typeface="Sylfaen" pitchFamily="18" charset="0"/>
              </a:rPr>
              <a:t>ბარის ველის (სტეპური). </a:t>
            </a:r>
          </a:p>
          <a:p>
            <a:pPr algn="ctr"/>
            <a:r>
              <a:rPr lang="ka-GE" sz="1800" dirty="0" smtClean="0">
                <a:latin typeface="Sylfaen" pitchFamily="18" charset="0"/>
              </a:rPr>
              <a:t>შიდა ქართლი</a:t>
            </a:r>
            <a:endParaRPr lang="en-US" sz="1800" dirty="0">
              <a:latin typeface="Sylfaen" pitchFamily="18" charset="0"/>
            </a:endParaRPr>
          </a:p>
        </p:txBody>
      </p:sp>
      <p:sp>
        <p:nvSpPr>
          <p:cNvPr id="4" name="Text Placeholder 3"/>
          <p:cNvSpPr>
            <a:spLocks noGrp="1"/>
          </p:cNvSpPr>
          <p:nvPr>
            <p:ph type="body" sz="half" idx="3"/>
          </p:nvPr>
        </p:nvSpPr>
        <p:spPr>
          <a:xfrm>
            <a:off x="4724401" y="6096000"/>
            <a:ext cx="4419600" cy="762000"/>
          </a:xfrm>
        </p:spPr>
        <p:txBody>
          <a:bodyPr>
            <a:normAutofit/>
          </a:bodyPr>
          <a:lstStyle/>
          <a:p>
            <a:pPr algn="ctr"/>
            <a:r>
              <a:rPr lang="ka-GE" sz="1800" dirty="0" smtClean="0">
                <a:latin typeface="Sylfaen" pitchFamily="18" charset="0"/>
              </a:rPr>
              <a:t>სტეპები</a:t>
            </a:r>
          </a:p>
          <a:p>
            <a:pPr algn="ctr"/>
            <a:r>
              <a:rPr lang="ka-GE" sz="1800" dirty="0" smtClean="0">
                <a:latin typeface="Sylfaen" pitchFamily="18" charset="0"/>
              </a:rPr>
              <a:t>ყაზახეთი</a:t>
            </a:r>
            <a:endParaRPr lang="en-US" sz="1800" dirty="0">
              <a:latin typeface="Sylfaen" pitchFamily="18" charset="0"/>
            </a:endParaRPr>
          </a:p>
        </p:txBody>
      </p:sp>
      <p:pic>
        <p:nvPicPr>
          <p:cNvPr id="7" name="Content Placeholder 6" descr="8. ბარის ველის (სტეპური). შიდა ქართლი.JPG"/>
          <p:cNvPicPr>
            <a:picLocks noGrp="1" noChangeAspect="1"/>
          </p:cNvPicPr>
          <p:nvPr>
            <p:ph sz="quarter" idx="2"/>
          </p:nvPr>
        </p:nvPicPr>
        <p:blipFill>
          <a:blip r:embed="rId2" cstate="print"/>
          <a:stretch>
            <a:fillRect/>
          </a:stretch>
        </p:blipFill>
        <p:spPr>
          <a:xfrm>
            <a:off x="0" y="2514600"/>
            <a:ext cx="4495800" cy="3581400"/>
          </a:xfrm>
        </p:spPr>
      </p:pic>
      <p:pic>
        <p:nvPicPr>
          <p:cNvPr id="8" name="Content Placeholder 7" descr="Kasachische_Steppe_2.jpg"/>
          <p:cNvPicPr>
            <a:picLocks noGrp="1" noChangeAspect="1"/>
          </p:cNvPicPr>
          <p:nvPr>
            <p:ph sz="quarter" idx="4"/>
          </p:nvPr>
        </p:nvPicPr>
        <p:blipFill>
          <a:blip r:embed="rId3"/>
          <a:stretch>
            <a:fillRect/>
          </a:stretch>
        </p:blipFill>
        <p:spPr>
          <a:xfrm>
            <a:off x="4800600" y="2514600"/>
            <a:ext cx="4343400" cy="35814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p:spPr>
        <p:txBody>
          <a:bodyPr>
            <a:normAutofit/>
          </a:bodyPr>
          <a:lstStyle/>
          <a:p>
            <a:pPr algn="just"/>
            <a:r>
              <a:rPr lang="ka-GE" sz="1800" dirty="0" smtClean="0">
                <a:latin typeface="Sylfaen" pitchFamily="18" charset="0"/>
              </a:rPr>
              <a:t>ნახევრადუდაბნოები ფრაგმენტების სახით გავრცელებულია მთელ მსოფლიოში როგორც ზომიერ, ისე სუბტროპიკულ და ტროპიკულ სარტყელში, თუმცა მეტ-ნაკლებად ერთიანი სივრცე ევრაზიის და ჩრდილოეთ ამერიკის ცენტრალურ ნაწილში უკავიათ.  ნახევრადუდაბნოებს ზოგჯერ მშრალ სტეპებს ადარებენ. </a:t>
            </a:r>
            <a:br>
              <a:rPr lang="ka-GE" sz="1800" dirty="0" smtClean="0">
                <a:latin typeface="Sylfaen" pitchFamily="18" charset="0"/>
              </a:rPr>
            </a:br>
            <a:r>
              <a:rPr lang="en-US" sz="1800" dirty="0" smtClean="0">
                <a:latin typeface="Sylfaen" pitchFamily="18" charset="0"/>
              </a:rPr>
              <a:t> </a:t>
            </a:r>
            <a:r>
              <a:rPr lang="ka-GE" sz="1800" dirty="0" smtClean="0">
                <a:latin typeface="Sylfaen" pitchFamily="18" charset="0"/>
              </a:rPr>
              <a:t/>
            </a:r>
            <a:br>
              <a:rPr lang="ka-GE" sz="1800" dirty="0" smtClean="0">
                <a:latin typeface="Sylfaen" pitchFamily="18" charset="0"/>
              </a:rPr>
            </a:br>
            <a:r>
              <a:rPr lang="ka-GE" sz="1800" dirty="0" smtClean="0">
                <a:latin typeface="Sylfaen" pitchFamily="18" charset="0"/>
              </a:rPr>
              <a:t>საქართველოში მისი მსგავსია ელდარის და ქვემო ქართლის ვაკის ლანდშაფტები, რომლებიც საშუალოდ ზღ.დ. 100 - 400 მეტრის ფარგლებშია წარმოდგენილი.</a:t>
            </a:r>
            <a:endParaRPr lang="en-US" sz="1800" dirty="0">
              <a:latin typeface="Sylfaen" pitchFamily="18" charset="0"/>
            </a:endParaRPr>
          </a:p>
        </p:txBody>
      </p:sp>
      <p:sp>
        <p:nvSpPr>
          <p:cNvPr id="3" name="Text Placeholder 2"/>
          <p:cNvSpPr>
            <a:spLocks noGrp="1"/>
          </p:cNvSpPr>
          <p:nvPr>
            <p:ph type="body" idx="1"/>
          </p:nvPr>
        </p:nvSpPr>
        <p:spPr>
          <a:xfrm>
            <a:off x="0" y="6096000"/>
            <a:ext cx="4040188" cy="762000"/>
          </a:xfrm>
        </p:spPr>
        <p:txBody>
          <a:bodyPr>
            <a:normAutofit/>
          </a:bodyPr>
          <a:lstStyle/>
          <a:p>
            <a:pPr algn="ctr"/>
            <a:r>
              <a:rPr lang="ka-GE" sz="1800" dirty="0" smtClean="0">
                <a:latin typeface="Sylfaen" pitchFamily="18" charset="0"/>
              </a:rPr>
              <a:t>ნახევრადუდაბნო კახეთი</a:t>
            </a:r>
            <a:endParaRPr lang="en-US" sz="1800" dirty="0">
              <a:latin typeface="Sylfaen" pitchFamily="18" charset="0"/>
            </a:endParaRPr>
          </a:p>
        </p:txBody>
      </p:sp>
      <p:sp>
        <p:nvSpPr>
          <p:cNvPr id="4" name="Text Placeholder 3"/>
          <p:cNvSpPr>
            <a:spLocks noGrp="1"/>
          </p:cNvSpPr>
          <p:nvPr>
            <p:ph type="body" sz="half" idx="3"/>
          </p:nvPr>
        </p:nvSpPr>
        <p:spPr>
          <a:xfrm>
            <a:off x="4648201" y="6096000"/>
            <a:ext cx="4495800" cy="762000"/>
          </a:xfrm>
        </p:spPr>
        <p:txBody>
          <a:bodyPr>
            <a:normAutofit/>
          </a:bodyPr>
          <a:lstStyle/>
          <a:p>
            <a:pPr algn="ctr"/>
            <a:r>
              <a:rPr lang="ka-GE" sz="1800" dirty="0" smtClean="0">
                <a:latin typeface="Sylfaen" pitchFamily="18" charset="0"/>
              </a:rPr>
              <a:t>ნახევრადუდაბნო</a:t>
            </a:r>
          </a:p>
          <a:p>
            <a:pPr algn="ctr"/>
            <a:r>
              <a:rPr lang="ka-GE" sz="1800" dirty="0" smtClean="0">
                <a:latin typeface="Sylfaen" pitchFamily="18" charset="0"/>
              </a:rPr>
              <a:t>არიზონას შტატი</a:t>
            </a:r>
          </a:p>
        </p:txBody>
      </p:sp>
      <p:pic>
        <p:nvPicPr>
          <p:cNvPr id="7" name="Content Placeholder 6" descr="9. ნახევრადუდაბნო. კახეთი.JPG"/>
          <p:cNvPicPr>
            <a:picLocks noGrp="1" noChangeAspect="1"/>
          </p:cNvPicPr>
          <p:nvPr>
            <p:ph sz="quarter" idx="2"/>
          </p:nvPr>
        </p:nvPicPr>
        <p:blipFill>
          <a:blip r:embed="rId2" cstate="print"/>
          <a:stretch>
            <a:fillRect/>
          </a:stretch>
        </p:blipFill>
        <p:spPr>
          <a:xfrm>
            <a:off x="0" y="2438400"/>
            <a:ext cx="4442619" cy="3505200"/>
          </a:xfrm>
        </p:spPr>
      </p:pic>
      <p:pic>
        <p:nvPicPr>
          <p:cNvPr id="10" name="Content Placeholder 9" descr="არიზონას შტატი-ნახევარადუდაბნო.jpg"/>
          <p:cNvPicPr>
            <a:picLocks noGrp="1" noChangeAspect="1"/>
          </p:cNvPicPr>
          <p:nvPr>
            <p:ph sz="quarter" idx="4"/>
          </p:nvPr>
        </p:nvPicPr>
        <p:blipFill>
          <a:blip r:embed="rId3"/>
          <a:stretch>
            <a:fillRect/>
          </a:stretch>
        </p:blipFill>
        <p:spPr>
          <a:xfrm>
            <a:off x="4724400" y="2514600"/>
            <a:ext cx="4419600" cy="33528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ka-GE" sz="1800" dirty="0" smtClean="0"/>
              <a:t>უდაბნოები, ისევე როგორც ნახევრადუდაბნოები, წარმოდგენილია როგორც ზომიერ, ისე  სუბტროპიკულ და ტროპიკულ სარტყელში. ზომიერ სარტყელში უდაბნოები გავრცელებულია ჩრდილოეთ ამერიკის ცენტრალურ ნაწილში, ხოლო ევრაზიაში - კასპიის ზღვიდან მონღოლეთის ცენტრალურ რაიონებამდე. როგორც ევროპაში, ისე საქართველოში, უდაბნოები არ გვხვდება. </a:t>
            </a:r>
            <a:endParaRPr lang="en-US" sz="1800" dirty="0">
              <a:latin typeface="Sylfaen" pitchFamily="18" charset="0"/>
            </a:endParaRPr>
          </a:p>
        </p:txBody>
      </p:sp>
      <p:pic>
        <p:nvPicPr>
          <p:cNvPr id="8" name="Content Placeholder 7" descr="2.4a desert DSC_0059.JPG"/>
          <p:cNvPicPr>
            <a:picLocks noGrp="1" noChangeAspect="1"/>
          </p:cNvPicPr>
          <p:nvPr>
            <p:ph idx="1"/>
          </p:nvPr>
        </p:nvPicPr>
        <p:blipFill>
          <a:blip r:embed="rId2" cstate="print"/>
          <a:stretch>
            <a:fillRect/>
          </a:stretch>
        </p:blipFill>
        <p:spPr>
          <a:xfrm>
            <a:off x="1828800" y="2667000"/>
            <a:ext cx="5503025" cy="3570316"/>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2667000"/>
          </a:xfrm>
        </p:spPr>
        <p:txBody>
          <a:bodyPr>
            <a:noAutofit/>
          </a:bodyPr>
          <a:lstStyle/>
          <a:p>
            <a:r>
              <a:rPr lang="ka-GE" sz="1800" dirty="0" smtClean="0">
                <a:latin typeface="Sylfaen" pitchFamily="18" charset="0"/>
              </a:rPr>
              <a:t>სუბტროპიკულ სარტყელში ძირითადად წარმოდგენილია სუბტროპიკული მარადმწვანე ტყეებისა და ბუჩქნარების, აგრეთვე მუსონური ტყეების ბუნებრივი ზონა. </a:t>
            </a:r>
            <a:br>
              <a:rPr lang="ka-GE" sz="1800" dirty="0" smtClean="0">
                <a:latin typeface="Sylfaen" pitchFamily="18" charset="0"/>
              </a:rPr>
            </a:br>
            <a:r>
              <a:rPr lang="ka-GE" sz="1800" dirty="0" smtClean="0">
                <a:latin typeface="Sylfaen" pitchFamily="18" charset="0"/>
              </a:rPr>
              <a:t>დასავლეთ საქართველოში სუბტროპიკულ სარტყელს და ბუნებრივ ზონას შეესაბამება კოლხეთის ვაკისა და გორაკ-ბორცვების სუბტროპიკული ჰუმიდური ლანდშაფტები, ხოლო აღმოსავლეთ საქართველოში </a:t>
            </a:r>
            <a:br>
              <a:rPr lang="ka-GE" sz="1800" dirty="0" smtClean="0">
                <a:latin typeface="Sylfaen" pitchFamily="18" charset="0"/>
              </a:rPr>
            </a:br>
            <a:r>
              <a:rPr lang="ka-GE" sz="1800" dirty="0" smtClean="0">
                <a:latin typeface="Sylfaen" pitchFamily="18" charset="0"/>
              </a:rPr>
              <a:t>- ივერიის ბარის ზომიერად მშრალი სუბტროპიკული, კახეთის ბარის ზომიერად ტენიანი სუბტროპიკული და ელდარის ბარის მშრალი სუბტროპიკული ლანდშაფტები.</a:t>
            </a:r>
            <a:r>
              <a:rPr lang="en-US" sz="1800" dirty="0" smtClean="0">
                <a:latin typeface="Sylfaen" pitchFamily="18" charset="0"/>
              </a:rPr>
              <a:t/>
            </a:r>
            <a:br>
              <a:rPr lang="en-US" sz="1800" dirty="0" smtClean="0">
                <a:latin typeface="Sylfaen" pitchFamily="18" charset="0"/>
              </a:rPr>
            </a:br>
            <a:endParaRPr lang="en-US" sz="1800" dirty="0">
              <a:latin typeface="Sylfaen" pitchFamily="18" charset="0"/>
            </a:endParaRPr>
          </a:p>
        </p:txBody>
      </p:sp>
      <p:sp>
        <p:nvSpPr>
          <p:cNvPr id="5" name="Text Placeholder 4"/>
          <p:cNvSpPr>
            <a:spLocks noGrp="1"/>
          </p:cNvSpPr>
          <p:nvPr>
            <p:ph type="body" idx="1"/>
          </p:nvPr>
        </p:nvSpPr>
        <p:spPr>
          <a:xfrm>
            <a:off x="0" y="6096000"/>
            <a:ext cx="4267200" cy="762000"/>
          </a:xfrm>
        </p:spPr>
        <p:txBody>
          <a:bodyPr>
            <a:normAutofit/>
          </a:bodyPr>
          <a:lstStyle/>
          <a:p>
            <a:pPr algn="ctr"/>
            <a:r>
              <a:rPr lang="ka-GE" sz="1800" dirty="0" smtClean="0">
                <a:latin typeface="Sylfaen" pitchFamily="18" charset="0"/>
              </a:rPr>
              <a:t> კოლხური ტყე. მდ. ჩაქვისწყალის ხეობა</a:t>
            </a:r>
            <a:endParaRPr lang="en-US" sz="1800" dirty="0">
              <a:latin typeface="Sylfaen" pitchFamily="18" charset="0"/>
            </a:endParaRPr>
          </a:p>
        </p:txBody>
      </p:sp>
      <p:sp>
        <p:nvSpPr>
          <p:cNvPr id="7" name="Text Placeholder 6"/>
          <p:cNvSpPr>
            <a:spLocks noGrp="1"/>
          </p:cNvSpPr>
          <p:nvPr>
            <p:ph type="body" sz="half" idx="3"/>
          </p:nvPr>
        </p:nvSpPr>
        <p:spPr>
          <a:xfrm>
            <a:off x="4572001" y="6096000"/>
            <a:ext cx="4572000" cy="762000"/>
          </a:xfrm>
        </p:spPr>
        <p:txBody>
          <a:bodyPr>
            <a:normAutofit/>
          </a:bodyPr>
          <a:lstStyle/>
          <a:p>
            <a:r>
              <a:rPr lang="ka-GE" sz="1800" dirty="0" smtClean="0">
                <a:latin typeface="Sylfaen" pitchFamily="18" charset="0"/>
              </a:rPr>
              <a:t>სუბტროპიკული ტყე იტალიაში</a:t>
            </a:r>
            <a:endParaRPr lang="en-US" sz="1800" dirty="0">
              <a:latin typeface="Sylfaen" pitchFamily="18" charset="0"/>
            </a:endParaRPr>
          </a:p>
        </p:txBody>
      </p:sp>
      <p:pic>
        <p:nvPicPr>
          <p:cNvPr id="9" name="Content Placeholder 8" descr="10. კოლხური ტყე. მდ. ჩაქვისწყალის ხეობა.jpg"/>
          <p:cNvPicPr>
            <a:picLocks noGrp="1" noChangeAspect="1"/>
          </p:cNvPicPr>
          <p:nvPr>
            <p:ph sz="quarter" idx="2"/>
          </p:nvPr>
        </p:nvPicPr>
        <p:blipFill>
          <a:blip r:embed="rId3" cstate="print"/>
          <a:stretch>
            <a:fillRect/>
          </a:stretch>
        </p:blipFill>
        <p:spPr>
          <a:xfrm>
            <a:off x="0" y="2743200"/>
            <a:ext cx="4343400" cy="3352800"/>
          </a:xfrm>
        </p:spPr>
      </p:pic>
      <p:pic>
        <p:nvPicPr>
          <p:cNvPr id="11" name="Content Placeholder 10" descr="forest-Italy-subtropical-climate-zone.jpg"/>
          <p:cNvPicPr>
            <a:picLocks noGrp="1" noChangeAspect="1"/>
          </p:cNvPicPr>
          <p:nvPr>
            <p:ph sz="quarter" idx="4"/>
          </p:nvPr>
        </p:nvPicPr>
        <p:blipFill>
          <a:blip r:embed="rId4"/>
          <a:stretch>
            <a:fillRect/>
          </a:stretch>
        </p:blipFill>
        <p:spPr>
          <a:xfrm>
            <a:off x="4648200" y="2743200"/>
            <a:ext cx="4495800" cy="32766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ka-GE" sz="1800" dirty="0" smtClean="0"/>
              <a:t>ცხრ. 2 ფიტომასების მარაგი საქართველოს ლანდშაფტებში. (საქართველოს ეროვნული ატლასი 2012)</a:t>
            </a:r>
            <a:r>
              <a:rPr lang="en-US" sz="1800" dirty="0" smtClean="0"/>
              <a:t/>
            </a:r>
            <a:br>
              <a:rPr lang="en-US" sz="1800" dirty="0" smtClean="0"/>
            </a:br>
            <a:endParaRPr lang="en-US" sz="1800" dirty="0">
              <a:latin typeface="Sylfaen" pitchFamily="18" charset="0"/>
            </a:endParaRPr>
          </a:p>
        </p:txBody>
      </p:sp>
      <p:graphicFrame>
        <p:nvGraphicFramePr>
          <p:cNvPr id="9" name="Content Placeholder 8"/>
          <p:cNvGraphicFramePr>
            <a:graphicFrameLocks noGrp="1"/>
          </p:cNvGraphicFramePr>
          <p:nvPr>
            <p:ph idx="1"/>
          </p:nvPr>
        </p:nvGraphicFramePr>
        <p:xfrm>
          <a:off x="0" y="1256030"/>
          <a:ext cx="9144000" cy="7000240"/>
        </p:xfrm>
        <a:graphic>
          <a:graphicData uri="http://schemas.openxmlformats.org/drawingml/2006/table">
            <a:tbl>
              <a:tblPr firstRow="1" bandRow="1">
                <a:tableStyleId>{5C22544A-7EE6-4342-B048-85BDC9FD1C3A}</a:tableStyleId>
              </a:tblPr>
              <a:tblGrid>
                <a:gridCol w="4572000"/>
                <a:gridCol w="4572000"/>
              </a:tblGrid>
              <a:tr h="463550">
                <a:tc>
                  <a:txBody>
                    <a:bodyPr/>
                    <a:lstStyle/>
                    <a:p>
                      <a:pPr marL="0" marR="0" algn="ctr">
                        <a:lnSpc>
                          <a:spcPct val="150000"/>
                        </a:lnSpc>
                        <a:spcBef>
                          <a:spcPts val="0"/>
                        </a:spcBef>
                        <a:spcAft>
                          <a:spcPts val="0"/>
                        </a:spcAft>
                        <a:buFont typeface="Arial" pitchFamily="34" charset="0"/>
                        <a:buChar char="•"/>
                      </a:pPr>
                      <a:r>
                        <a:rPr lang="ka-GE" sz="1800" b="1" dirty="0">
                          <a:latin typeface="Sylfaen"/>
                          <a:ea typeface="Times New Roman"/>
                          <a:cs typeface="Sylfaen"/>
                        </a:rPr>
                        <a:t>საქართველოს ლანდშაფტები</a:t>
                      </a:r>
                      <a:endParaRPr lang="en-US" sz="1800" dirty="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ka-GE" sz="1800" b="1">
                          <a:latin typeface="Sylfaen"/>
                          <a:ea typeface="Times New Roman"/>
                          <a:cs typeface="Sylfaen"/>
                        </a:rPr>
                        <a:t>ფიტომასები მარაგი მლნ ტონა</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dirty="0">
                          <a:latin typeface="Sylfaen"/>
                          <a:ea typeface="Times New Roman"/>
                          <a:cs typeface="Times New Roman"/>
                        </a:rPr>
                        <a:t>კოლხეთის ბარის ტყის ლანდშაფტები;</a:t>
                      </a:r>
                      <a:endParaRPr lang="en-US" sz="1800" dirty="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dirty="0">
                          <a:latin typeface="Sylfaen"/>
                          <a:ea typeface="Times New Roman"/>
                          <a:cs typeface="Sylfaen"/>
                        </a:rPr>
                        <a:t>140</a:t>
                      </a:r>
                      <a:endParaRPr lang="en-US" sz="1800" dirty="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dirty="0">
                          <a:latin typeface="Sylfaen"/>
                          <a:ea typeface="Times New Roman"/>
                          <a:cs typeface="Times New Roman"/>
                        </a:rPr>
                        <a:t>კახეთის ბარის ტყის ლანდშაფტები;</a:t>
                      </a:r>
                      <a:endParaRPr lang="en-US" sz="1800" dirty="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a:latin typeface="Sylfaen"/>
                          <a:ea typeface="Times New Roman"/>
                          <a:cs typeface="Sylfaen"/>
                        </a:rPr>
                        <a:t>25</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dirty="0">
                          <a:latin typeface="Sylfaen"/>
                          <a:ea typeface="Times New Roman"/>
                          <a:cs typeface="Times New Roman"/>
                        </a:rPr>
                        <a:t>ივერიის ბარის ველის ლანდშაფტები;</a:t>
                      </a:r>
                      <a:endParaRPr lang="en-US" sz="1800" dirty="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a:latin typeface="Sylfaen"/>
                          <a:ea typeface="Times New Roman"/>
                          <a:cs typeface="Sylfaen"/>
                        </a:rPr>
                        <a:t>50</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dirty="0">
                          <a:latin typeface="Sylfaen"/>
                          <a:ea typeface="Times New Roman"/>
                          <a:cs typeface="Times New Roman"/>
                        </a:rPr>
                        <a:t> ელდარის ბარის ნახევრადუდაბნოს ლანდშაფტები;</a:t>
                      </a:r>
                      <a:endParaRPr lang="en-US" sz="1800" dirty="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a:latin typeface="Sylfaen"/>
                          <a:ea typeface="Times New Roman"/>
                          <a:cs typeface="Sylfaen"/>
                        </a:rPr>
                        <a:t>8</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a:latin typeface="Sylfaen"/>
                          <a:ea typeface="Times New Roman"/>
                          <a:cs typeface="Times New Roman"/>
                        </a:rPr>
                        <a:t>კოლხეთის მთის ტყის ლანდშაფტები;</a:t>
                      </a:r>
                      <a:endParaRPr lang="en-US" sz="180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dirty="0">
                          <a:latin typeface="Sylfaen"/>
                          <a:ea typeface="Times New Roman"/>
                          <a:cs typeface="Sylfaen"/>
                        </a:rPr>
                        <a:t>190</a:t>
                      </a:r>
                      <a:endParaRPr lang="en-US" sz="1800" dirty="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dirty="0">
                          <a:latin typeface="Sylfaen"/>
                          <a:ea typeface="Times New Roman"/>
                          <a:cs typeface="Times New Roman"/>
                        </a:rPr>
                        <a:t>კავკასიია მთის ტყის ლანდშაფტები;</a:t>
                      </a:r>
                      <a:endParaRPr lang="en-US" sz="1800" dirty="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a:latin typeface="Sylfaen"/>
                          <a:ea typeface="Times New Roman"/>
                          <a:cs typeface="Sylfaen"/>
                        </a:rPr>
                        <a:t>100-120</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dirty="0">
                          <a:latin typeface="Sylfaen"/>
                          <a:ea typeface="Times New Roman"/>
                          <a:cs typeface="Times New Roman"/>
                        </a:rPr>
                        <a:t>აღმოასავლეთ საქართველოს ქვედა მთის ტყის ლანდშაფტები;</a:t>
                      </a:r>
                      <a:endParaRPr lang="en-US" sz="1800" dirty="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a:latin typeface="Sylfaen"/>
                          <a:ea typeface="Times New Roman"/>
                          <a:cs typeface="Sylfaen"/>
                        </a:rPr>
                        <a:t>165</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a:latin typeface="Sylfaen"/>
                          <a:ea typeface="Times New Roman"/>
                          <a:cs typeface="Times New Roman"/>
                        </a:rPr>
                        <a:t>აღმოსავლეთ საქართველოს საშუალო მთის ტყის ლანდშაფტები;</a:t>
                      </a:r>
                      <a:endParaRPr lang="en-US" sz="180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a:latin typeface="Sylfaen"/>
                          <a:ea typeface="Times New Roman"/>
                          <a:cs typeface="Times New Roman"/>
                        </a:rPr>
                        <a:t>300</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a:latin typeface="Sylfaen"/>
                          <a:ea typeface="Times New Roman"/>
                          <a:cs typeface="Times New Roman"/>
                        </a:rPr>
                        <a:t>სამხრეთ საქართველოს მთის სტეპის ლანდშაფტი;</a:t>
                      </a:r>
                      <a:endParaRPr lang="en-US" sz="1800">
                        <a:latin typeface="Calibri"/>
                        <a:ea typeface="Times New Roman"/>
                        <a:cs typeface="Times New Roman"/>
                      </a:endParaRPr>
                    </a:p>
                  </a:txBody>
                  <a:tcPr marL="68580" marR="68580" marT="0" marB="0"/>
                </a:tc>
                <a:tc>
                  <a:txBody>
                    <a:bodyPr/>
                    <a:lstStyle/>
                    <a:p>
                      <a:pPr marL="457200" marR="0" algn="ctr">
                        <a:lnSpc>
                          <a:spcPct val="150000"/>
                        </a:lnSpc>
                        <a:spcBef>
                          <a:spcPts val="0"/>
                        </a:spcBef>
                        <a:spcAft>
                          <a:spcPts val="0"/>
                        </a:spcAft>
                        <a:buFont typeface="Arial" pitchFamily="34" charset="0"/>
                        <a:buNone/>
                      </a:pPr>
                      <a:r>
                        <a:rPr lang="en-US" sz="1800" dirty="0">
                          <a:latin typeface="Sylfaen"/>
                          <a:ea typeface="Times New Roman"/>
                          <a:cs typeface="Sylfaen"/>
                        </a:rPr>
                        <a:t>20</a:t>
                      </a:r>
                      <a:endParaRPr lang="en-US" sz="1800" dirty="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a:latin typeface="Sylfaen"/>
                          <a:ea typeface="Times New Roman"/>
                          <a:cs typeface="Times New Roman"/>
                        </a:rPr>
                        <a:t>კავკასიის მაღალი მთის ლანდშაფტები;</a:t>
                      </a:r>
                      <a:endParaRPr lang="en-US" sz="1800">
                        <a:latin typeface="Calibri"/>
                        <a:ea typeface="Times New Roman"/>
                        <a:cs typeface="Times New Roman"/>
                      </a:endParaRPr>
                    </a:p>
                  </a:txBody>
                  <a:tcPr marL="68580" marR="68580" marT="0" marB="0"/>
                </a:tc>
                <a:tc>
                  <a:txBody>
                    <a:bodyPr/>
                    <a:lstStyle/>
                    <a:p>
                      <a:pPr marL="0" marR="0" algn="ctr">
                        <a:lnSpc>
                          <a:spcPct val="150000"/>
                        </a:lnSpc>
                        <a:spcBef>
                          <a:spcPts val="0"/>
                        </a:spcBef>
                        <a:spcAft>
                          <a:spcPts val="0"/>
                        </a:spcAft>
                        <a:buFont typeface="Arial" pitchFamily="34" charset="0"/>
                        <a:buNone/>
                      </a:pPr>
                      <a:r>
                        <a:rPr lang="en-US" sz="1800">
                          <a:latin typeface="Sylfaen"/>
                          <a:ea typeface="Times New Roman"/>
                          <a:cs typeface="Sylfaen"/>
                        </a:rPr>
                        <a:t>20</a:t>
                      </a:r>
                      <a:endParaRPr lang="en-US" sz="1800">
                        <a:latin typeface="Calibri"/>
                        <a:ea typeface="Times New Roman"/>
                        <a:cs typeface="Times New Roman"/>
                      </a:endParaRPr>
                    </a:p>
                  </a:txBody>
                  <a:tcPr marL="68580" marR="68580" marT="0" marB="0"/>
                </a:tc>
              </a:tr>
              <a:tr h="463550">
                <a:tc>
                  <a:txBody>
                    <a:bodyPr/>
                    <a:lstStyle/>
                    <a:p>
                      <a:pPr marL="342900" marR="0" lvl="0" indent="-342900">
                        <a:lnSpc>
                          <a:spcPct val="150000"/>
                        </a:lnSpc>
                        <a:spcBef>
                          <a:spcPts val="0"/>
                        </a:spcBef>
                        <a:spcAft>
                          <a:spcPts val="0"/>
                        </a:spcAft>
                        <a:buFont typeface="Arial" pitchFamily="34" charset="0"/>
                        <a:buChar char="•"/>
                      </a:pPr>
                      <a:r>
                        <a:rPr lang="ka-GE" sz="1800">
                          <a:latin typeface="Sylfaen"/>
                          <a:ea typeface="Times New Roman"/>
                          <a:cs typeface="Times New Roman"/>
                        </a:rPr>
                        <a:t>გრაციალურ-ნივალური ლანდშაფტი</a:t>
                      </a:r>
                      <a:endParaRPr lang="en-US" sz="1800">
                        <a:latin typeface="Calibri"/>
                        <a:ea typeface="Times New Roman"/>
                        <a:cs typeface="Times New Roman"/>
                      </a:endParaRPr>
                    </a:p>
                  </a:txBody>
                  <a:tcPr marL="68580" marR="68580" marT="0" marB="0"/>
                </a:tc>
                <a:tc>
                  <a:txBody>
                    <a:bodyPr/>
                    <a:lstStyle/>
                    <a:p>
                      <a:pPr marL="457200" marR="0" algn="ctr">
                        <a:lnSpc>
                          <a:spcPct val="150000"/>
                        </a:lnSpc>
                        <a:spcBef>
                          <a:spcPts val="0"/>
                        </a:spcBef>
                        <a:spcAft>
                          <a:spcPts val="0"/>
                        </a:spcAft>
                        <a:buFont typeface="Arial" pitchFamily="34" charset="0"/>
                        <a:buNone/>
                      </a:pPr>
                      <a:r>
                        <a:rPr lang="en-US" sz="1800" dirty="0" smtClean="0">
                          <a:latin typeface="Sylfaen"/>
                          <a:ea typeface="Times New Roman"/>
                          <a:cs typeface="Sylfaen"/>
                        </a:rPr>
                        <a:t>1-2</a:t>
                      </a:r>
                      <a:endParaRPr lang="en-US" sz="1800" dirty="0">
                        <a:latin typeface="Calibri"/>
                        <a:ea typeface="Times New Roman"/>
                        <a:cs typeface="Times New Roman"/>
                      </a:endParaRPr>
                    </a:p>
                  </a:txBody>
                  <a:tcPr marL="68580" marR="68580" marT="0" marB="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583362"/>
          </a:xfrm>
        </p:spPr>
        <p:txBody>
          <a:bodyPr>
            <a:noAutofit/>
          </a:bodyPr>
          <a:lstStyle/>
          <a:p>
            <a:r>
              <a:rPr lang="ka-GE" sz="2400" dirty="0" smtClean="0">
                <a:latin typeface="Sylfaen" pitchFamily="18" charset="0"/>
              </a:rPr>
              <a:t>ნაშრომის სამეცნიერო სიახლე მდგომარეობს შემდეგში: </a:t>
            </a:r>
            <a:r>
              <a:rPr lang="en-US" sz="2400" dirty="0" smtClean="0">
                <a:latin typeface="Sylfaen" pitchFamily="18" charset="0"/>
              </a:rPr>
              <a:t/>
            </a:r>
            <a:br>
              <a:rPr lang="en-US" sz="2400" dirty="0" smtClean="0">
                <a:latin typeface="Sylfaen" pitchFamily="18" charset="0"/>
              </a:rPr>
            </a:br>
            <a:r>
              <a:rPr lang="en-US" sz="2400" dirty="0" smtClean="0">
                <a:latin typeface="Sylfaen" pitchFamily="18" charset="0"/>
              </a:rPr>
              <a:t/>
            </a:r>
            <a:br>
              <a:rPr lang="en-US" sz="2400" dirty="0" smtClean="0">
                <a:latin typeface="Sylfaen" pitchFamily="18" charset="0"/>
              </a:rPr>
            </a:br>
            <a:r>
              <a:rPr lang="ka-GE" sz="2400" dirty="0" smtClean="0">
                <a:latin typeface="Sylfaen" pitchFamily="18" charset="0"/>
              </a:rPr>
              <a:t>პირველად გამოვლინდა  ლანდშაფტთა ბუნებრივ-რესურსული პოტენციალის გეოგრაფიული თავისებურებები</a:t>
            </a:r>
            <a:r>
              <a:rPr lang="en-US" sz="2400" dirty="0" smtClean="0">
                <a:latin typeface="Sylfaen" pitchFamily="18" charset="0"/>
              </a:rPr>
              <a:t>,</a:t>
            </a:r>
            <a:r>
              <a:rPr lang="ka-GE" sz="2400" dirty="0" smtClean="0">
                <a:latin typeface="Sylfaen" pitchFamily="18" charset="0"/>
              </a:rPr>
              <a:t> როგორც მსოფლიოს ბუნებრივი ზონების, ისე საქართველოში არსებული მათი ლანდშაფტური ანალოგების მიხედვით;</a:t>
            </a:r>
            <a:r>
              <a:rPr lang="en-US" sz="2400" dirty="0" smtClean="0">
                <a:latin typeface="Sylfaen" pitchFamily="18" charset="0"/>
              </a:rPr>
              <a:t/>
            </a:r>
            <a:br>
              <a:rPr lang="en-US" sz="2400" dirty="0" smtClean="0">
                <a:latin typeface="Sylfaen" pitchFamily="18" charset="0"/>
              </a:rPr>
            </a:br>
            <a:r>
              <a:rPr lang="en-US" sz="2400" dirty="0" smtClean="0">
                <a:latin typeface="Sylfaen" pitchFamily="18" charset="0"/>
              </a:rPr>
              <a:t/>
            </a:r>
            <a:br>
              <a:rPr lang="en-US" sz="2400" dirty="0" smtClean="0">
                <a:latin typeface="Sylfaen" pitchFamily="18" charset="0"/>
              </a:rPr>
            </a:br>
            <a:r>
              <a:rPr lang="ka-GE" sz="2400" dirty="0" smtClean="0">
                <a:latin typeface="Sylfaen" pitchFamily="18" charset="0"/>
              </a:rPr>
              <a:t>პირველად განისაზღვრა საქართველოს ლანდშაფტების სასოფლო-სამეურნეო, ბიოლოგიური და ალტერნატიული ენერგიის (მზის) პოტენციალი;</a:t>
            </a:r>
            <a:br>
              <a:rPr lang="ka-GE" sz="2400" dirty="0" smtClean="0">
                <a:latin typeface="Sylfaen" pitchFamily="18" charset="0"/>
              </a:rPr>
            </a:br>
            <a:r>
              <a:rPr lang="en-US" sz="2400" dirty="0" smtClean="0">
                <a:latin typeface="Sylfaen" pitchFamily="18" charset="0"/>
              </a:rPr>
              <a:t/>
            </a:r>
            <a:br>
              <a:rPr lang="en-US" sz="2400" dirty="0" smtClean="0">
                <a:latin typeface="Sylfaen" pitchFamily="18" charset="0"/>
              </a:rPr>
            </a:br>
            <a:r>
              <a:rPr lang="ka-GE" sz="2400" dirty="0" smtClean="0">
                <a:latin typeface="Sylfaen" pitchFamily="18" charset="0"/>
              </a:rPr>
              <a:t>პირველად განხორციელდა საქართველოს ლანდშაფტების ბუნებრივ-რესურსული პოტენციალის სხვადასხვა სახეობის გეოგრაფიული ანალიზი. </a:t>
            </a:r>
            <a:r>
              <a:rPr lang="en-US" sz="2400" dirty="0" smtClean="0">
                <a:latin typeface="Sylfaen" pitchFamily="18" charset="0"/>
              </a:rPr>
              <a:t/>
            </a:r>
            <a:br>
              <a:rPr lang="en-US" sz="2400" dirty="0" smtClean="0">
                <a:latin typeface="Sylfaen" pitchFamily="18" charset="0"/>
              </a:rPr>
            </a:br>
            <a:r>
              <a:rPr lang="en-US" sz="2400" dirty="0" smtClean="0">
                <a:latin typeface="Sylfaen" pitchFamily="18" charset="0"/>
              </a:rPr>
              <a:t/>
            </a:r>
            <a:br>
              <a:rPr lang="en-US" sz="2400" dirty="0" smtClean="0">
                <a:latin typeface="Sylfaen" pitchFamily="18" charset="0"/>
              </a:rPr>
            </a:br>
            <a:endParaRPr lang="en-US" sz="2400" dirty="0">
              <a:latin typeface="Sylfae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74320"/>
            <a:ext cx="8305800" cy="6278880"/>
          </a:xfrm>
        </p:spPr>
        <p:txBody>
          <a:bodyPr>
            <a:normAutofit/>
          </a:bodyPr>
          <a:lstStyle/>
          <a:p>
            <a:endParaRPr lang="en-US" sz="1800" dirty="0"/>
          </a:p>
        </p:txBody>
      </p:sp>
      <p:pic>
        <p:nvPicPr>
          <p:cNvPr id="4" name="Picture 3" descr="C:\Users\User\Downloads\landsaftis biologiuri potenciali.tif"/>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fontScale="90000"/>
          </a:bodyPr>
          <a:lstStyle/>
          <a:p>
            <a:r>
              <a:rPr lang="en-US" sz="1800" dirty="0" smtClean="0"/>
              <a:t> </a:t>
            </a:r>
            <a:br>
              <a:rPr lang="en-US" sz="1800" dirty="0" smtClean="0"/>
            </a:br>
            <a:r>
              <a:rPr lang="ka-GE" sz="1800" dirty="0" smtClean="0"/>
              <a:t> </a:t>
            </a:r>
            <a:r>
              <a:rPr lang="en-US" sz="1800" dirty="0" smtClean="0"/>
              <a:t/>
            </a:r>
            <a:br>
              <a:rPr lang="en-US" sz="1800" dirty="0" smtClean="0"/>
            </a:br>
            <a:r>
              <a:rPr lang="ka-GE" sz="1800" dirty="0" smtClean="0"/>
              <a:t>ცხრ.3. ბუნებრივი ზონებისა და საქარველოს ლანდშაფტების შედარება ფიტომასების პროდუქტიულობის მიხედვით.</a:t>
            </a:r>
            <a:r>
              <a:rPr lang="en-US" sz="1800" dirty="0" smtClean="0"/>
              <a:t/>
            </a:r>
            <a:br>
              <a:rPr lang="en-US" sz="1800" dirty="0" smtClean="0"/>
            </a:br>
            <a:endParaRPr lang="en-US" sz="1800" dirty="0">
              <a:latin typeface="Sylfaen" pitchFamily="18" charset="0"/>
            </a:endParaRPr>
          </a:p>
        </p:txBody>
      </p:sp>
      <p:graphicFrame>
        <p:nvGraphicFramePr>
          <p:cNvPr id="5" name="Content Placeholder 4"/>
          <p:cNvGraphicFramePr>
            <a:graphicFrameLocks noGrp="1"/>
          </p:cNvGraphicFramePr>
          <p:nvPr>
            <p:ph idx="1"/>
          </p:nvPr>
        </p:nvGraphicFramePr>
        <p:xfrm>
          <a:off x="-1" y="1143004"/>
          <a:ext cx="9144000" cy="5889987"/>
        </p:xfrm>
        <a:graphic>
          <a:graphicData uri="http://schemas.openxmlformats.org/drawingml/2006/table">
            <a:tbl>
              <a:tblPr firstRow="1" bandRow="1">
                <a:tableStyleId>{5C22544A-7EE6-4342-B048-85BDC9FD1C3A}</a:tableStyleId>
              </a:tblPr>
              <a:tblGrid>
                <a:gridCol w="3074973"/>
                <a:gridCol w="1375646"/>
                <a:gridCol w="1780248"/>
                <a:gridCol w="1537487"/>
                <a:gridCol w="1375646"/>
              </a:tblGrid>
              <a:tr h="809376">
                <a:tc>
                  <a:txBody>
                    <a:bodyPr/>
                    <a:lstStyle/>
                    <a:p>
                      <a:pPr marL="228600" marR="0" indent="-228600" algn="ctr">
                        <a:spcBef>
                          <a:spcPts val="0"/>
                        </a:spcBef>
                        <a:spcAft>
                          <a:spcPts val="0"/>
                        </a:spcAft>
                        <a:buFont typeface="Wingdings" pitchFamily="2" charset="2"/>
                        <a:buNone/>
                        <a:tabLst>
                          <a:tab pos="264795" algn="l"/>
                        </a:tabLst>
                      </a:pPr>
                      <a:endParaRPr lang="ka-GE" sz="1100" dirty="0">
                        <a:latin typeface="Sylfaen"/>
                        <a:ea typeface="Times New Roman"/>
                        <a:cs typeface="Times New Roman"/>
                      </a:endParaRPr>
                    </a:p>
                    <a:p>
                      <a:pPr marL="228600" marR="0" indent="-228600" algn="ctr">
                        <a:spcBef>
                          <a:spcPts val="0"/>
                        </a:spcBef>
                        <a:spcAft>
                          <a:spcPts val="0"/>
                        </a:spcAft>
                        <a:buFont typeface="Wingdings" pitchFamily="2" charset="2"/>
                        <a:buNone/>
                        <a:tabLst>
                          <a:tab pos="264795" algn="l"/>
                        </a:tabLst>
                      </a:pPr>
                      <a:r>
                        <a:rPr lang="ka-GE" sz="1100" b="1" dirty="0">
                          <a:latin typeface="Sylfaen"/>
                          <a:ea typeface="Times New Roman"/>
                          <a:cs typeface="Sylfaen"/>
                        </a:rPr>
                        <a:t>ლანდშაფტები</a:t>
                      </a:r>
                      <a:endParaRPr lang="en-US" sz="1100" dirty="0">
                        <a:latin typeface="Calibri"/>
                        <a:ea typeface="Times New Roman"/>
                        <a:cs typeface="Times New Roman"/>
                      </a:endParaRPr>
                    </a:p>
                  </a:txBody>
                  <a:tcPr marL="68580" marR="68580" marT="0" marB="0" anchor="ctr"/>
                </a:tc>
                <a:tc>
                  <a:txBody>
                    <a:bodyPr/>
                    <a:lstStyle/>
                    <a:p>
                      <a:pPr marL="228600" marR="0" indent="-228600" algn="ctr">
                        <a:spcBef>
                          <a:spcPts val="0"/>
                        </a:spcBef>
                        <a:spcAft>
                          <a:spcPts val="0"/>
                        </a:spcAft>
                        <a:buFont typeface="Wingdings" pitchFamily="2" charset="2"/>
                        <a:buNone/>
                      </a:pPr>
                      <a:r>
                        <a:rPr lang="ka-GE" sz="1100">
                          <a:latin typeface="Sylfaen"/>
                          <a:ea typeface="Times New Roman"/>
                          <a:cs typeface="Sylfaen"/>
                        </a:rPr>
                        <a:t>ფიტომასა,</a:t>
                      </a:r>
                      <a:endParaRPr lang="en-US" sz="1100">
                        <a:latin typeface="Calibri"/>
                        <a:ea typeface="Times New Roman"/>
                        <a:cs typeface="Times New Roman"/>
                      </a:endParaRPr>
                    </a:p>
                    <a:p>
                      <a:pPr marL="228600" marR="0" indent="-228600" algn="ctr">
                        <a:spcBef>
                          <a:spcPts val="0"/>
                        </a:spcBef>
                        <a:spcAft>
                          <a:spcPts val="0"/>
                        </a:spcAft>
                        <a:buFont typeface="Wingdings" pitchFamily="2" charset="2"/>
                        <a:buNone/>
                      </a:pPr>
                      <a:r>
                        <a:rPr lang="ka-GE" sz="1100">
                          <a:latin typeface="Sylfaen"/>
                          <a:ea typeface="Times New Roman"/>
                          <a:cs typeface="Sylfaen"/>
                        </a:rPr>
                        <a:t>ტ,ჰა</a:t>
                      </a:r>
                      <a:r>
                        <a:rPr lang="ka-GE" sz="1100" baseline="30000">
                          <a:latin typeface="Sylfaen"/>
                          <a:ea typeface="Times New Roman"/>
                          <a:cs typeface="Times New Roman"/>
                        </a:rPr>
                        <a:t>-1</a:t>
                      </a:r>
                      <a:endParaRPr lang="en-US" sz="1100">
                        <a:latin typeface="Calibri"/>
                        <a:ea typeface="Times New Roman"/>
                        <a:cs typeface="Times New Roman"/>
                      </a:endParaRPr>
                    </a:p>
                  </a:txBody>
                  <a:tcPr marL="68580" marR="68580" marT="0" marB="0" anchor="ctr"/>
                </a:tc>
                <a:tc>
                  <a:txBody>
                    <a:bodyPr/>
                    <a:lstStyle/>
                    <a:p>
                      <a:pPr marL="228600" marR="0" indent="-228600" algn="ctr">
                        <a:spcBef>
                          <a:spcPts val="0"/>
                        </a:spcBef>
                        <a:spcAft>
                          <a:spcPts val="0"/>
                        </a:spcAft>
                        <a:buFont typeface="Wingdings" pitchFamily="2" charset="2"/>
                        <a:buNone/>
                      </a:pPr>
                      <a:r>
                        <a:rPr lang="ka-GE" sz="1100">
                          <a:latin typeface="Sylfaen"/>
                          <a:ea typeface="Times New Roman"/>
                          <a:cs typeface="Sylfaen"/>
                        </a:rPr>
                        <a:t>ფიტომასების საშუალო რაოდენობა, ტ/ჰა საქართველო</a:t>
                      </a:r>
                      <a:endParaRPr lang="en-US" sz="1100">
                        <a:latin typeface="Calibri"/>
                        <a:ea typeface="Times New Roman"/>
                        <a:cs typeface="Times New Roman"/>
                      </a:endParaRPr>
                    </a:p>
                  </a:txBody>
                  <a:tcPr marL="68580" marR="68580" marT="0" marB="0" anchor="ctr"/>
                </a:tc>
                <a:tc>
                  <a:txBody>
                    <a:bodyPr/>
                    <a:lstStyle/>
                    <a:p>
                      <a:pPr marL="228600" marR="0" indent="-228600" algn="ctr">
                        <a:spcBef>
                          <a:spcPts val="0"/>
                        </a:spcBef>
                        <a:spcAft>
                          <a:spcPts val="0"/>
                        </a:spcAft>
                        <a:buFont typeface="Wingdings" pitchFamily="2" charset="2"/>
                        <a:buNone/>
                      </a:pPr>
                      <a:r>
                        <a:rPr lang="ka-GE" sz="1100">
                          <a:latin typeface="Sylfaen"/>
                          <a:ea typeface="Times New Roman"/>
                          <a:cs typeface="Sylfaen"/>
                        </a:rPr>
                        <a:t>პროდუქტი-</a:t>
                      </a:r>
                      <a:endParaRPr lang="en-US" sz="1100">
                        <a:latin typeface="Calibri"/>
                        <a:ea typeface="Times New Roman"/>
                        <a:cs typeface="Times New Roman"/>
                      </a:endParaRPr>
                    </a:p>
                    <a:p>
                      <a:pPr marL="228600" marR="0" indent="-228600" algn="ctr">
                        <a:spcBef>
                          <a:spcPts val="0"/>
                        </a:spcBef>
                        <a:spcAft>
                          <a:spcPts val="0"/>
                        </a:spcAft>
                        <a:buFont typeface="Wingdings" pitchFamily="2" charset="2"/>
                        <a:buNone/>
                      </a:pPr>
                      <a:r>
                        <a:rPr lang="ka-GE" sz="1100">
                          <a:latin typeface="Sylfaen"/>
                          <a:ea typeface="Times New Roman"/>
                          <a:cs typeface="Sylfaen"/>
                        </a:rPr>
                        <a:t>ულობა,</a:t>
                      </a:r>
                      <a:endParaRPr lang="en-US" sz="1100">
                        <a:latin typeface="Calibri"/>
                        <a:ea typeface="Times New Roman"/>
                        <a:cs typeface="Times New Roman"/>
                      </a:endParaRPr>
                    </a:p>
                    <a:p>
                      <a:pPr marL="228600" marR="0" indent="-228600" algn="ctr">
                        <a:spcBef>
                          <a:spcPts val="0"/>
                        </a:spcBef>
                        <a:spcAft>
                          <a:spcPts val="0"/>
                        </a:spcAft>
                        <a:buFont typeface="Wingdings" pitchFamily="2" charset="2"/>
                        <a:buNone/>
                      </a:pPr>
                      <a:r>
                        <a:rPr lang="ka-GE" sz="1100">
                          <a:latin typeface="Sylfaen"/>
                          <a:ea typeface="Times New Roman"/>
                          <a:cs typeface="Sylfaen"/>
                        </a:rPr>
                        <a:t>ტ, ჰა</a:t>
                      </a:r>
                      <a:r>
                        <a:rPr lang="ka-GE" sz="1100" baseline="30000">
                          <a:latin typeface="Sylfaen"/>
                          <a:ea typeface="Times New Roman"/>
                          <a:cs typeface="Times New Roman"/>
                        </a:rPr>
                        <a:t>-1</a:t>
                      </a:r>
                      <a:r>
                        <a:rPr lang="ka-GE" sz="1100">
                          <a:latin typeface="Sylfaen"/>
                          <a:ea typeface="Times New Roman"/>
                          <a:cs typeface="Times New Roman"/>
                        </a:rPr>
                        <a:t>,</a:t>
                      </a:r>
                      <a:endParaRPr lang="en-US" sz="1100">
                        <a:latin typeface="Calibri"/>
                        <a:ea typeface="Times New Roman"/>
                        <a:cs typeface="Times New Roman"/>
                      </a:endParaRPr>
                    </a:p>
                    <a:p>
                      <a:pPr marL="228600" marR="0" indent="-228600" algn="ctr">
                        <a:spcBef>
                          <a:spcPts val="0"/>
                        </a:spcBef>
                        <a:spcAft>
                          <a:spcPts val="0"/>
                        </a:spcAft>
                        <a:buFont typeface="Wingdings" pitchFamily="2" charset="2"/>
                        <a:buNone/>
                      </a:pPr>
                      <a:r>
                        <a:rPr lang="ka-GE" sz="1100">
                          <a:latin typeface="Sylfaen"/>
                          <a:ea typeface="Times New Roman"/>
                          <a:cs typeface="Times New Roman"/>
                        </a:rPr>
                        <a:t>მსოფლიო</a:t>
                      </a:r>
                      <a:endParaRPr lang="en-US" sz="1100">
                        <a:latin typeface="Calibri"/>
                        <a:ea typeface="Times New Roman"/>
                        <a:cs typeface="Times New Roman"/>
                      </a:endParaRPr>
                    </a:p>
                  </a:txBody>
                  <a:tcPr marL="68580" marR="68580" marT="0" marB="0" anchor="ctr"/>
                </a:tc>
                <a:tc>
                  <a:txBody>
                    <a:bodyPr/>
                    <a:lstStyle/>
                    <a:p>
                      <a:pPr marL="228600" marR="0" indent="-228600" algn="ctr">
                        <a:spcBef>
                          <a:spcPts val="0"/>
                        </a:spcBef>
                        <a:spcAft>
                          <a:spcPts val="0"/>
                        </a:spcAft>
                        <a:buFont typeface="Wingdings" pitchFamily="2" charset="2"/>
                        <a:buNone/>
                      </a:pPr>
                      <a:r>
                        <a:rPr lang="ka-GE" sz="1100">
                          <a:latin typeface="Sylfaen"/>
                          <a:ea typeface="Times New Roman"/>
                          <a:cs typeface="Sylfaen"/>
                        </a:rPr>
                        <a:t>პროდუქტი-</a:t>
                      </a:r>
                      <a:endParaRPr lang="en-US" sz="1100">
                        <a:latin typeface="Calibri"/>
                        <a:ea typeface="Times New Roman"/>
                        <a:cs typeface="Times New Roman"/>
                      </a:endParaRPr>
                    </a:p>
                    <a:p>
                      <a:pPr marL="228600" marR="0" indent="-228600" algn="ctr">
                        <a:spcBef>
                          <a:spcPts val="0"/>
                        </a:spcBef>
                        <a:spcAft>
                          <a:spcPts val="0"/>
                        </a:spcAft>
                        <a:buFont typeface="Wingdings" pitchFamily="2" charset="2"/>
                        <a:buNone/>
                      </a:pPr>
                      <a:r>
                        <a:rPr lang="ka-GE" sz="1100">
                          <a:latin typeface="Sylfaen"/>
                          <a:ea typeface="Times New Roman"/>
                          <a:cs typeface="Sylfaen"/>
                        </a:rPr>
                        <a:t>ულობა,</a:t>
                      </a:r>
                      <a:endParaRPr lang="en-US" sz="1100">
                        <a:latin typeface="Calibri"/>
                        <a:ea typeface="Times New Roman"/>
                        <a:cs typeface="Times New Roman"/>
                      </a:endParaRPr>
                    </a:p>
                    <a:p>
                      <a:pPr marL="228600" marR="0" indent="-228600" algn="ctr">
                        <a:spcBef>
                          <a:spcPts val="0"/>
                        </a:spcBef>
                        <a:spcAft>
                          <a:spcPts val="0"/>
                        </a:spcAft>
                        <a:buFont typeface="Wingdings" pitchFamily="2" charset="2"/>
                        <a:buNone/>
                      </a:pPr>
                      <a:r>
                        <a:rPr lang="ka-GE" sz="1100">
                          <a:latin typeface="Sylfaen"/>
                          <a:ea typeface="Times New Roman"/>
                          <a:cs typeface="Sylfaen"/>
                        </a:rPr>
                        <a:t>ტ, ჰა</a:t>
                      </a:r>
                      <a:r>
                        <a:rPr lang="ka-GE" sz="1100" baseline="30000">
                          <a:latin typeface="Sylfaen"/>
                          <a:ea typeface="Times New Roman"/>
                          <a:cs typeface="Times New Roman"/>
                        </a:rPr>
                        <a:t>-1</a:t>
                      </a:r>
                      <a:r>
                        <a:rPr lang="ka-GE" sz="1100">
                          <a:latin typeface="Sylfaen"/>
                          <a:ea typeface="Times New Roman"/>
                          <a:cs typeface="Times New Roman"/>
                        </a:rPr>
                        <a:t>, საქართველო</a:t>
                      </a:r>
                      <a:endParaRPr lang="en-US" sz="1100">
                        <a:latin typeface="Calibri"/>
                        <a:ea typeface="Times New Roman"/>
                        <a:cs typeface="Times New Roman"/>
                      </a:endParaRPr>
                    </a:p>
                  </a:txBody>
                  <a:tcPr marL="68580" marR="68580" marT="0" marB="0" anchor="ctr"/>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a:latin typeface="Sylfaen"/>
                          <a:ea typeface="Times New Roman"/>
                          <a:cs typeface="Sylfaen"/>
                        </a:rPr>
                        <a:t>პოლარული უდაბნოები (გლაციალურ-ნივალური)</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5</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1-2</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a:t>
                      </a:r>
                      <a:endParaRPr lang="en-US" sz="1100">
                        <a:latin typeface="Calibri"/>
                        <a:ea typeface="Times New Roman"/>
                        <a:cs typeface="Times New Roman"/>
                      </a:endParaRPr>
                    </a:p>
                  </a:txBody>
                  <a:tcPr marL="68580" marR="68580" marT="0" marB="0"/>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a:latin typeface="Sylfaen"/>
                          <a:ea typeface="Times New Roman"/>
                          <a:cs typeface="Sylfaen"/>
                        </a:rPr>
                        <a:t>ტუნდრა (სუბნივალური)</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28</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2</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2,5</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2</a:t>
                      </a:r>
                      <a:endParaRPr lang="en-US" sz="1100">
                        <a:latin typeface="Calibri"/>
                        <a:ea typeface="Times New Roman"/>
                        <a:cs typeface="Times New Roman"/>
                      </a:endParaRPr>
                    </a:p>
                  </a:txBody>
                  <a:tcPr marL="68580" marR="68580" marT="0" marB="0"/>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dirty="0">
                          <a:latin typeface="Sylfaen"/>
                          <a:ea typeface="Times New Roman"/>
                          <a:cs typeface="Sylfaen"/>
                        </a:rPr>
                        <a:t>ტყეტუნდრა (სუბალპური)</a:t>
                      </a:r>
                      <a:endParaRPr lang="en-US" sz="1100" dirty="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100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en-US" sz="1100">
                          <a:latin typeface="Sylfaen"/>
                          <a:ea typeface="Times New Roman"/>
                          <a:cs typeface="Times New Roman"/>
                        </a:rPr>
                        <a:t>20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4,0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4-6</a:t>
                      </a:r>
                      <a:endParaRPr lang="en-US" sz="1100">
                        <a:latin typeface="Calibri"/>
                        <a:ea typeface="Times New Roman"/>
                        <a:cs typeface="Times New Roman"/>
                      </a:endParaRPr>
                    </a:p>
                  </a:txBody>
                  <a:tcPr marL="68580" marR="68580" marT="0" marB="0"/>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a:latin typeface="Sylfaen"/>
                          <a:ea typeface="Times New Roman"/>
                          <a:cs typeface="Sylfaen"/>
                        </a:rPr>
                        <a:t>ფართოფოთლოვანი ტყეები (საშუალო და დაბალი მთის ფართოფოთლოვანი ტყის)</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400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400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13,0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a:t>
                      </a:r>
                      <a:r>
                        <a:rPr lang="en-US" sz="1100">
                          <a:latin typeface="Sylfaen"/>
                          <a:ea typeface="Times New Roman"/>
                          <a:cs typeface="Times New Roman"/>
                        </a:rPr>
                        <a:t>3,0</a:t>
                      </a:r>
                      <a:endParaRPr lang="en-US" sz="1100">
                        <a:latin typeface="Calibri"/>
                        <a:ea typeface="Times New Roman"/>
                        <a:cs typeface="Times New Roman"/>
                      </a:endParaRPr>
                    </a:p>
                  </a:txBody>
                  <a:tcPr marL="68580" marR="68580" marT="0" marB="0"/>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a:latin typeface="Sylfaen"/>
                          <a:ea typeface="Times New Roman"/>
                          <a:cs typeface="Sylfaen"/>
                        </a:rPr>
                        <a:t>სუბტროპიკული სტეპები (აღმ.საქ-ოს მთათაშორისი ბარის ველის)</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35</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en-US" sz="1100">
                          <a:latin typeface="Sylfaen"/>
                          <a:ea typeface="Times New Roman"/>
                          <a:cs typeface="Times New Roman"/>
                        </a:rPr>
                        <a:t>50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10,0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a:t>
                      </a:r>
                      <a:endParaRPr lang="en-US" sz="1100">
                        <a:latin typeface="Calibri"/>
                        <a:ea typeface="Times New Roman"/>
                        <a:cs typeface="Times New Roman"/>
                      </a:endParaRPr>
                    </a:p>
                  </a:txBody>
                  <a:tcPr marL="68580" marR="68580" marT="0" marB="0"/>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a:latin typeface="Sylfaen"/>
                          <a:ea typeface="Times New Roman"/>
                          <a:cs typeface="Sylfaen"/>
                        </a:rPr>
                        <a:t>ნოტიო სუბტროპიკული ფართოფოთლოვანი ტყეები(დას. საქ-ოს ვაკე-დაბლობისა და მთისწინეთის)</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450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en-US" sz="1100">
                          <a:latin typeface="Sylfaen"/>
                          <a:ea typeface="Times New Roman"/>
                          <a:cs typeface="Times New Roman"/>
                        </a:rPr>
                        <a:t>400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20,0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15-20</a:t>
                      </a:r>
                      <a:endParaRPr lang="en-US" sz="1100">
                        <a:latin typeface="Calibri"/>
                        <a:ea typeface="Times New Roman"/>
                        <a:cs typeface="Times New Roman"/>
                      </a:endParaRPr>
                    </a:p>
                  </a:txBody>
                  <a:tcPr marL="68580" marR="68580" marT="0" marB="0"/>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dirty="0">
                          <a:latin typeface="Sylfaen"/>
                          <a:ea typeface="Times New Roman"/>
                          <a:cs typeface="Sylfaen"/>
                        </a:rPr>
                        <a:t>ქსეროფიტული და სუბტროპიკული ტყეები(აღმ.საქ-ოს ქვედა </a:t>
                      </a:r>
                      <a:r>
                        <a:rPr lang="ka-GE" sz="1100" dirty="0" smtClean="0">
                          <a:latin typeface="Sylfaen"/>
                          <a:ea typeface="Times New Roman"/>
                          <a:cs typeface="Sylfaen"/>
                        </a:rPr>
                        <a:t>მთის </a:t>
                      </a:r>
                      <a:r>
                        <a:rPr lang="ka-GE" sz="1100" dirty="0">
                          <a:latin typeface="Sylfaen"/>
                          <a:ea typeface="Times New Roman"/>
                          <a:cs typeface="Sylfaen"/>
                        </a:rPr>
                        <a:t>ტყის)</a:t>
                      </a:r>
                      <a:endParaRPr lang="en-US" sz="1100" dirty="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170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165</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16,0</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a:t>
                      </a:r>
                      <a:endParaRPr lang="en-US" sz="1100">
                        <a:latin typeface="Calibri"/>
                        <a:ea typeface="Times New Roman"/>
                        <a:cs typeface="Times New Roman"/>
                      </a:endParaRPr>
                    </a:p>
                  </a:txBody>
                  <a:tcPr marL="68580" marR="68580" marT="0" marB="0"/>
                </a:tc>
              </a:tr>
              <a:tr h="618033">
                <a:tc>
                  <a:txBody>
                    <a:bodyPr/>
                    <a:lstStyle/>
                    <a:p>
                      <a:pPr marL="228600" marR="0" indent="-228600">
                        <a:lnSpc>
                          <a:spcPct val="150000"/>
                        </a:lnSpc>
                        <a:spcBef>
                          <a:spcPts val="0"/>
                        </a:spcBef>
                        <a:spcAft>
                          <a:spcPts val="0"/>
                        </a:spcAft>
                        <a:buFont typeface="Wingdings" pitchFamily="2" charset="2"/>
                        <a:buNone/>
                        <a:tabLst>
                          <a:tab pos="264795" algn="l"/>
                        </a:tabLst>
                      </a:pPr>
                      <a:r>
                        <a:rPr lang="ka-GE" sz="1100">
                          <a:latin typeface="Sylfaen"/>
                          <a:ea typeface="Times New Roman"/>
                          <a:cs typeface="Sylfaen"/>
                        </a:rPr>
                        <a:t>ზომიერი სარტყლის უდაბნოები (ნახევრად უდაბნო)</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9</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8</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a:latin typeface="Sylfaen"/>
                          <a:ea typeface="Times New Roman"/>
                          <a:cs typeface="Times New Roman"/>
                        </a:rPr>
                        <a:t>3,2</a:t>
                      </a:r>
                      <a:endParaRPr lang="en-US" sz="1100">
                        <a:latin typeface="Calibri"/>
                        <a:ea typeface="Times New Roman"/>
                        <a:cs typeface="Times New Roman"/>
                      </a:endParaRPr>
                    </a:p>
                  </a:txBody>
                  <a:tcPr marL="68580" marR="68580" marT="0" marB="0"/>
                </a:tc>
                <a:tc>
                  <a:txBody>
                    <a:bodyPr/>
                    <a:lstStyle/>
                    <a:p>
                      <a:pPr marL="228600" marR="0" indent="-228600" algn="ctr">
                        <a:lnSpc>
                          <a:spcPct val="150000"/>
                        </a:lnSpc>
                        <a:spcBef>
                          <a:spcPts val="0"/>
                        </a:spcBef>
                        <a:spcAft>
                          <a:spcPts val="0"/>
                        </a:spcAft>
                        <a:buFont typeface="Wingdings" pitchFamily="2" charset="2"/>
                        <a:buNone/>
                      </a:pPr>
                      <a:r>
                        <a:rPr lang="ka-GE" sz="1100" dirty="0">
                          <a:latin typeface="Sylfaen"/>
                          <a:ea typeface="Times New Roman"/>
                          <a:cs typeface="Times New Roman"/>
                        </a:rPr>
                        <a:t>2,5-3,0</a:t>
                      </a:r>
                      <a:endParaRPr lang="en-US" sz="1100" dirty="0">
                        <a:latin typeface="Calibri"/>
                        <a:ea typeface="Times New Roman"/>
                        <a:cs typeface="Times New Roman"/>
                      </a:endParaRPr>
                    </a:p>
                  </a:txBody>
                  <a:tcPr marL="68580" marR="68580" marT="0" marB="0"/>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583362"/>
          </a:xfrm>
        </p:spPr>
        <p:txBody>
          <a:bodyPr>
            <a:normAutofit/>
          </a:bodyPr>
          <a:lstStyle/>
          <a:p>
            <a:pPr lvl="0"/>
            <a:r>
              <a:rPr lang="ka-GE" sz="2200" dirty="0" smtClean="0"/>
              <a:t>ენერგეტიკული პოტენციალში იგულისხმება ლანდშაფტის მიერ ან მის წიაღში კვლავწარმოებული ან ტრანსფორმირებული სამეურნეო დანიშნულების ენერგია.</a:t>
            </a:r>
            <a:br>
              <a:rPr lang="ka-GE" sz="2200" dirty="0" smtClean="0"/>
            </a:br>
            <a:r>
              <a:rPr lang="ka-GE" sz="2200" dirty="0" smtClean="0"/>
              <a:t/>
            </a:r>
            <a:br>
              <a:rPr lang="ka-GE" sz="2200" dirty="0" smtClean="0"/>
            </a:br>
            <a:r>
              <a:rPr lang="ka-GE" sz="2200" dirty="0" smtClean="0"/>
              <a:t>ლანდშაფტთა ენერგეტიკულ პოტენციალში უნდა განიხილებოდეს ტრანსფორმირებული წყლის ენერგეტიკული პოტენციალი, სათბობ-ენერგეტიკული რესურსების (ნავთობი, ქვანახშირი, გაზი, ტორფი, საწვავიფიქლები) რაოდენობრივ-ხარისხობრივი თავისებურებანი, შეშის დამზადების და მოხმარების, ჰელიო და ქარის ენერგიის გამოყენების საშუალებანი. </a:t>
            </a:r>
            <a:br>
              <a:rPr lang="ka-GE" sz="2200" dirty="0" smtClean="0"/>
            </a:br>
            <a:r>
              <a:rPr lang="ka-GE" sz="2200" dirty="0" smtClean="0"/>
              <a:t/>
            </a:r>
            <a:br>
              <a:rPr lang="ka-GE" sz="2200" dirty="0" smtClean="0"/>
            </a:br>
            <a:r>
              <a:rPr lang="ka-GE" sz="2200" dirty="0" smtClean="0"/>
              <a:t>აქვე შეიძლება საუბარი გეოთერმულ ენერგიაზეც,  თუმცა იგი სრულიად არ ემორჩილება ლანდშაფტური დიფერენციაციის პრინციპს.</a:t>
            </a:r>
            <a:r>
              <a:rPr lang="en-US" sz="2200" dirty="0" smtClean="0"/>
              <a:t/>
            </a:r>
            <a:br>
              <a:rPr lang="en-US" sz="2200" dirty="0" smtClean="0"/>
            </a:br>
            <a:endParaRPr lang="en-US" sz="2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763000" cy="6858000"/>
          </a:xfrm>
        </p:spPr>
        <p:txBody>
          <a:bodyPr>
            <a:normAutofit/>
          </a:bodyPr>
          <a:lstStyle/>
          <a:p>
            <a:r>
              <a:rPr lang="ka-GE" sz="2200" dirty="0" smtClean="0"/>
              <a:t>ჰელიორესურსები ეკოლოგიურად სუფთა, თუმცა ძვირად ღირებული ენერგიის წყაროა.</a:t>
            </a:r>
            <a:br>
              <a:rPr lang="ka-GE" sz="2200" dirty="0" smtClean="0"/>
            </a:br>
            <a:r>
              <a:rPr lang="ka-GE" sz="2200" dirty="0" smtClean="0"/>
              <a:t> მის მისაღებად დიდი ტერიტორიაა საჭირო.</a:t>
            </a:r>
            <a:br>
              <a:rPr lang="ka-GE" sz="2200" dirty="0" smtClean="0"/>
            </a:br>
            <a:r>
              <a:rPr lang="ka-GE" sz="2200" dirty="0" smtClean="0"/>
              <a:t> მაგალითად, იმისათვის, რომ დაკამაყოფილდეს საქართველოს მოთხოვნილება ელექტროენერგიაზე, საჭირო იქნება 140კმ</a:t>
            </a:r>
            <a:r>
              <a:rPr lang="ka-GE" sz="2200" baseline="30000" dirty="0" smtClean="0"/>
              <a:t>2</a:t>
            </a:r>
            <a:r>
              <a:rPr lang="ka-GE" sz="2200" dirty="0" smtClean="0"/>
              <a:t> ჰელიოსადგურებით დაფარული ფართობი. </a:t>
            </a:r>
            <a:br>
              <a:rPr lang="ka-GE" sz="2200" dirty="0" smtClean="0"/>
            </a:br>
            <a:r>
              <a:rPr lang="ka-GE" sz="2200" dirty="0" smtClean="0"/>
              <a:t/>
            </a:r>
            <a:br>
              <a:rPr lang="ka-GE" sz="2200" dirty="0" smtClean="0"/>
            </a:br>
            <a:r>
              <a:rPr lang="ka-GE" sz="2200" dirty="0" smtClean="0"/>
              <a:t>მზის ნათების მაქსიმუმი (2633 სთ/წელიწადში) აღრიცხულია სოფ. როდიონოვკაში (ნინიწმინდის რ-ნი), აგრეთვე სამხრეთ-აღმოსავლეთ საქართველოში; მინიმუმი (1147 სთ/წელიწადში) - საირმეში.</a:t>
            </a:r>
            <a:br>
              <a:rPr lang="ka-GE" sz="2200" dirty="0" smtClean="0"/>
            </a:br>
            <a:r>
              <a:rPr lang="ka-GE" sz="2200" dirty="0" smtClean="0"/>
              <a:t> ჰელიორესურსების გამოყენების ეფექტურობას ამცირებს ღრუბლიანობა, ჰაერის მტვრიანობა, სეზონურობა, დღე-ღამის მონაცვლეობა. ამის გამოა, რომ ჰელიოენერგიის მისაღებად (180-230 კვტ/მ</a:t>
            </a:r>
            <a:r>
              <a:rPr lang="ka-GE" sz="2200" baseline="30000" dirty="0" smtClean="0"/>
              <a:t>2</a:t>
            </a:r>
            <a:r>
              <a:rPr lang="ka-GE" sz="2200" dirty="0" smtClean="0"/>
              <a:t>-ზე) ყველაზე ხელსაყრელი ადგილებია აღმოსავლეთ და სამხრეთ საქართველოს არაერთ რაიონში, აგრეთვე კავკასიონის მაღალმთიანეთში, ზ.დ. 3000 მეტრზე მაღლა. </a:t>
            </a:r>
            <a:br>
              <a:rPr lang="ka-GE" sz="2200" dirty="0" smtClean="0"/>
            </a:br>
            <a:r>
              <a:rPr lang="ka-GE" sz="2200" dirty="0" smtClean="0"/>
              <a:t/>
            </a:r>
            <a:br>
              <a:rPr lang="ka-GE" sz="2200" dirty="0" smtClean="0"/>
            </a:br>
            <a:endParaRPr lang="en-US" sz="2200" dirty="0">
              <a:latin typeface="Sylfae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6278880"/>
          </a:xfrm>
        </p:spPr>
        <p:txBody>
          <a:bodyPr/>
          <a:lstStyle/>
          <a:p>
            <a:endParaRPr lang="en-US" dirty="0"/>
          </a:p>
        </p:txBody>
      </p:sp>
      <p:pic>
        <p:nvPicPr>
          <p:cNvPr id="1026" name="Picture 2" descr="E:\mzis energetikuli potenciali.tif"/>
          <p:cNvPicPr>
            <a:picLocks noChangeAspect="1" noChangeArrowheads="1"/>
          </p:cNvPicPr>
          <p:nvPr/>
        </p:nvPicPr>
        <p:blipFill>
          <a:blip r:embed="rId2"/>
          <a:srcRect/>
          <a:stretch>
            <a:fillRect/>
          </a:stretch>
        </p:blipFill>
        <p:spPr bwMode="auto">
          <a:xfrm>
            <a:off x="-776288" y="-352425"/>
            <a:ext cx="10698163" cy="756285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ka-GE" sz="1800" dirty="0" smtClean="0"/>
              <a:t>ცხრ. 4 გეოგრაფიულის ზონების და საქართველოს ლანდშაფტების მზის ენარგიის მაჩვენებელი.</a:t>
            </a:r>
            <a:r>
              <a:rPr lang="en-US" sz="1800" dirty="0" smtClean="0"/>
              <a:t/>
            </a:r>
            <a:br>
              <a:rPr lang="en-US" sz="1800" dirty="0" smtClean="0"/>
            </a:br>
            <a:endParaRPr lang="en-US" sz="1800" dirty="0"/>
          </a:p>
        </p:txBody>
      </p:sp>
      <p:graphicFrame>
        <p:nvGraphicFramePr>
          <p:cNvPr id="7" name="Content Placeholder 6"/>
          <p:cNvGraphicFramePr>
            <a:graphicFrameLocks noGrp="1"/>
          </p:cNvGraphicFramePr>
          <p:nvPr>
            <p:ph idx="1"/>
          </p:nvPr>
        </p:nvGraphicFramePr>
        <p:xfrm>
          <a:off x="0" y="1143001"/>
          <a:ext cx="9144001" cy="6046530"/>
        </p:xfrm>
        <a:graphic>
          <a:graphicData uri="http://schemas.openxmlformats.org/drawingml/2006/table">
            <a:tbl>
              <a:tblPr firstRow="1" bandRow="1">
                <a:tableStyleId>{21E4AEA4-8DFA-4A89-87EB-49C32662AFE0}</a:tableStyleId>
              </a:tblPr>
              <a:tblGrid>
                <a:gridCol w="2862470"/>
                <a:gridCol w="1590261"/>
                <a:gridCol w="2941983"/>
                <a:gridCol w="1749287"/>
              </a:tblGrid>
              <a:tr h="614182">
                <a:tc>
                  <a:txBody>
                    <a:bodyPr/>
                    <a:lstStyle/>
                    <a:p>
                      <a:pPr marL="0" marR="0" algn="ctr">
                        <a:lnSpc>
                          <a:spcPct val="115000"/>
                        </a:lnSpc>
                        <a:spcBef>
                          <a:spcPts val="0"/>
                        </a:spcBef>
                        <a:spcAft>
                          <a:spcPts val="0"/>
                        </a:spcAft>
                      </a:pPr>
                      <a:endParaRPr lang="ka-GE" sz="1200" dirty="0"/>
                    </a:p>
                  </a:txBody>
                  <a:tcPr marL="68580" marR="68580" marT="0" marB="0"/>
                </a:tc>
                <a:tc>
                  <a:txBody>
                    <a:bodyPr/>
                    <a:lstStyle/>
                    <a:p>
                      <a:pPr marL="0" marR="0">
                        <a:lnSpc>
                          <a:spcPct val="115000"/>
                        </a:lnSpc>
                        <a:spcBef>
                          <a:spcPts val="0"/>
                        </a:spcBef>
                        <a:spcAft>
                          <a:spcPts val="0"/>
                        </a:spcAft>
                      </a:pPr>
                      <a:r>
                        <a:rPr lang="ka-GE" sz="1200"/>
                        <a:t>შემომოსული რადიაცია</a:t>
                      </a:r>
                      <a:endParaRPr lang="en-US" sz="1200"/>
                    </a:p>
                    <a:p>
                      <a:pPr marL="0" marR="0">
                        <a:lnSpc>
                          <a:spcPct val="115000"/>
                        </a:lnSpc>
                        <a:spcBef>
                          <a:spcPts val="0"/>
                        </a:spcBef>
                        <a:spcAft>
                          <a:spcPts val="0"/>
                        </a:spcAft>
                      </a:pPr>
                      <a:r>
                        <a:rPr lang="ka-GE" sz="1200"/>
                        <a:t>(კალ. სმ</a:t>
                      </a:r>
                      <a:r>
                        <a:rPr lang="ka-GE" sz="1200" baseline="30000"/>
                        <a:t>-2 </a:t>
                      </a:r>
                      <a:r>
                        <a:rPr lang="ka-GE" sz="1200"/>
                        <a:t>წთ)</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საქართველოს ლანდშაფტები</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მზის ნათების წლიური ხანგრძლივობა საათებში</a:t>
                      </a:r>
                      <a:endParaRPr lang="en-US" sz="1200">
                        <a:latin typeface="Calibri"/>
                        <a:ea typeface="Times New Roman"/>
                        <a:cs typeface="Times New Roman"/>
                      </a:endParaRPr>
                    </a:p>
                  </a:txBody>
                  <a:tcPr marL="68580" marR="68580" marT="0" marB="0"/>
                </a:tc>
              </a:tr>
              <a:tr h="409455">
                <a:tc>
                  <a:txBody>
                    <a:bodyPr/>
                    <a:lstStyle/>
                    <a:p>
                      <a:pPr marL="0" marR="0" algn="ctr">
                        <a:lnSpc>
                          <a:spcPct val="115000"/>
                        </a:lnSpc>
                        <a:spcBef>
                          <a:spcPts val="0"/>
                        </a:spcBef>
                        <a:spcAft>
                          <a:spcPts val="0"/>
                        </a:spcAft>
                      </a:pPr>
                      <a:r>
                        <a:rPr lang="ka-GE" sz="1200"/>
                        <a:t>0</a:t>
                      </a:r>
                      <a:r>
                        <a:rPr lang="ka-GE" sz="1200" baseline="30000"/>
                        <a:t>0</a:t>
                      </a:r>
                      <a:endParaRPr lang="en-US" sz="1200"/>
                    </a:p>
                    <a:p>
                      <a:pPr marL="0" marR="0" algn="ctr">
                        <a:lnSpc>
                          <a:spcPct val="115000"/>
                        </a:lnSpc>
                        <a:spcBef>
                          <a:spcPts val="0"/>
                        </a:spcBef>
                        <a:spcAft>
                          <a:spcPts val="0"/>
                        </a:spcAft>
                      </a:pPr>
                      <a:r>
                        <a:rPr lang="ka-GE" sz="1200"/>
                        <a:t>ჰილეა</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0,339</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a:t>
                      </a:r>
                      <a:endParaRPr lang="en-US" sz="1200">
                        <a:latin typeface="Calibri"/>
                        <a:ea typeface="Times New Roman"/>
                        <a:cs typeface="Times New Roman"/>
                      </a:endParaRPr>
                    </a:p>
                  </a:txBody>
                  <a:tcPr marL="68580" marR="68580" marT="0" marB="0"/>
                </a:tc>
              </a:tr>
              <a:tr h="558356">
                <a:tc>
                  <a:txBody>
                    <a:bodyPr/>
                    <a:lstStyle/>
                    <a:p>
                      <a:pPr marL="0" marR="0" algn="ctr">
                        <a:lnSpc>
                          <a:spcPct val="115000"/>
                        </a:lnSpc>
                        <a:spcBef>
                          <a:spcPts val="0"/>
                        </a:spcBef>
                        <a:spcAft>
                          <a:spcPts val="0"/>
                        </a:spcAft>
                      </a:pPr>
                      <a:r>
                        <a:rPr lang="ka-GE" sz="1200" dirty="0"/>
                        <a:t>10</a:t>
                      </a:r>
                      <a:r>
                        <a:rPr lang="ka-GE" sz="1200" baseline="30000" dirty="0"/>
                        <a:t>0</a:t>
                      </a:r>
                      <a:endParaRPr lang="en-US" sz="1200" dirty="0"/>
                    </a:p>
                    <a:p>
                      <a:pPr marL="0" marR="0" algn="ctr">
                        <a:lnSpc>
                          <a:spcPct val="115000"/>
                        </a:lnSpc>
                        <a:spcBef>
                          <a:spcPts val="0"/>
                        </a:spcBef>
                        <a:spcAft>
                          <a:spcPts val="0"/>
                        </a:spcAft>
                      </a:pPr>
                      <a:r>
                        <a:rPr lang="ka-GE" sz="1200" dirty="0"/>
                        <a:t>სეზონურად ნოტიო მუსონური ტყეები</a:t>
                      </a:r>
                      <a:endParaRPr lang="en-US" sz="12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0,334</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a:t>
                      </a:r>
                      <a:endParaRPr lang="en-US" sz="1200">
                        <a:latin typeface="Calibri"/>
                        <a:ea typeface="Times New Roman"/>
                        <a:cs typeface="Times New Roman"/>
                      </a:endParaRPr>
                    </a:p>
                  </a:txBody>
                  <a:tcPr marL="68580" marR="68580" marT="0" marB="0"/>
                </a:tc>
              </a:tr>
              <a:tr h="393760">
                <a:tc>
                  <a:txBody>
                    <a:bodyPr/>
                    <a:lstStyle/>
                    <a:p>
                      <a:pPr marL="0" marR="0" algn="ctr">
                        <a:lnSpc>
                          <a:spcPct val="115000"/>
                        </a:lnSpc>
                        <a:spcBef>
                          <a:spcPts val="0"/>
                        </a:spcBef>
                        <a:spcAft>
                          <a:spcPts val="0"/>
                        </a:spcAft>
                      </a:pPr>
                      <a:r>
                        <a:rPr lang="ka-GE" sz="1200"/>
                        <a:t>20</a:t>
                      </a:r>
                      <a:r>
                        <a:rPr lang="ka-GE" sz="1200" baseline="30000"/>
                        <a:t>0 </a:t>
                      </a:r>
                      <a:r>
                        <a:rPr lang="ka-GE" sz="1200"/>
                        <a:t>- ნახევრადუნაბნოები; უდაბნოები</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0,320</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dirty="0"/>
                        <a:t>-</a:t>
                      </a:r>
                      <a:endParaRPr lang="en-US" sz="1200" dirty="0">
                        <a:latin typeface="Calibri"/>
                        <a:ea typeface="Times New Roman"/>
                        <a:cs typeface="Times New Roman"/>
                      </a:endParaRPr>
                    </a:p>
                  </a:txBody>
                  <a:tcPr marL="68580" marR="68580" marT="0" marB="0"/>
                </a:tc>
              </a:tr>
              <a:tr h="1119874">
                <a:tc>
                  <a:txBody>
                    <a:bodyPr/>
                    <a:lstStyle/>
                    <a:p>
                      <a:pPr marL="0" marR="0" algn="ctr">
                        <a:lnSpc>
                          <a:spcPct val="115000"/>
                        </a:lnSpc>
                        <a:spcBef>
                          <a:spcPts val="0"/>
                        </a:spcBef>
                        <a:spcAft>
                          <a:spcPts val="0"/>
                        </a:spcAft>
                      </a:pPr>
                      <a:endParaRPr lang="ka-GE" sz="1200"/>
                    </a:p>
                    <a:p>
                      <a:pPr marL="0" marR="0" algn="ctr">
                        <a:lnSpc>
                          <a:spcPct val="115000"/>
                        </a:lnSpc>
                        <a:spcBef>
                          <a:spcPts val="0"/>
                        </a:spcBef>
                        <a:spcAft>
                          <a:spcPts val="0"/>
                        </a:spcAft>
                      </a:pPr>
                      <a:r>
                        <a:rPr lang="ka-GE" sz="1200"/>
                        <a:t>30</a:t>
                      </a:r>
                      <a:r>
                        <a:rPr lang="ka-GE" sz="1200" baseline="30000"/>
                        <a:t>0</a:t>
                      </a:r>
                      <a:r>
                        <a:rPr lang="ka-GE" sz="1200"/>
                        <a:t> - ფართოფოთლოვანი ტყეები და ბუჩქნარები,  სტეპები, ნახევრადუდაბნოები, უდაბნოები</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dirty="0"/>
                        <a:t>0,297</a:t>
                      </a:r>
                      <a:endParaRPr lang="en-US" sz="1200" dirty="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კოლხეთის ბარის ტყის; კახეთის ბარის ტყის; ივერის ბარის ველის; ელდარის ბარის ნახევრადუდაბნოს; სამხ. საქ-ოს მთის სტეპის</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1900 – 2500</a:t>
                      </a:r>
                      <a:endParaRPr lang="en-US" sz="1200">
                        <a:latin typeface="Calibri"/>
                        <a:ea typeface="Times New Roman"/>
                        <a:cs typeface="Times New Roman"/>
                      </a:endParaRPr>
                    </a:p>
                  </a:txBody>
                  <a:tcPr marL="68580" marR="68580" marT="0" marB="0"/>
                </a:tc>
              </a:tr>
              <a:tr h="555382">
                <a:tc>
                  <a:txBody>
                    <a:bodyPr/>
                    <a:lstStyle/>
                    <a:p>
                      <a:pPr marL="0" marR="0" algn="ctr">
                        <a:lnSpc>
                          <a:spcPct val="115000"/>
                        </a:lnSpc>
                        <a:spcBef>
                          <a:spcPts val="0"/>
                        </a:spcBef>
                        <a:spcAft>
                          <a:spcPts val="0"/>
                        </a:spcAft>
                      </a:pPr>
                      <a:endParaRPr lang="ka-GE" sz="1200"/>
                    </a:p>
                    <a:p>
                      <a:pPr marL="0" marR="0" algn="ctr">
                        <a:lnSpc>
                          <a:spcPct val="115000"/>
                        </a:lnSpc>
                        <a:spcBef>
                          <a:spcPts val="0"/>
                        </a:spcBef>
                        <a:spcAft>
                          <a:spcPts val="0"/>
                        </a:spcAft>
                      </a:pPr>
                      <a:r>
                        <a:rPr lang="ka-GE" sz="1200"/>
                        <a:t>40</a:t>
                      </a:r>
                      <a:r>
                        <a:rPr lang="ka-GE" sz="1200" baseline="30000"/>
                        <a:t>0  </a:t>
                      </a:r>
                      <a:r>
                        <a:rPr lang="ka-GE" sz="1200"/>
                        <a:t>- ფართოფოთლოვანი ტყეები</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0,267</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კლხეთის მთის ტყის; აღმ.საქ-ოს ქვედა მთის ტყის</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endParaRPr lang="ka-GE" sz="1200"/>
                    </a:p>
                    <a:p>
                      <a:pPr marL="0" marR="0" algn="ctr">
                        <a:lnSpc>
                          <a:spcPct val="115000"/>
                        </a:lnSpc>
                        <a:spcBef>
                          <a:spcPts val="0"/>
                        </a:spcBef>
                        <a:spcAft>
                          <a:spcPts val="0"/>
                        </a:spcAft>
                      </a:pPr>
                      <a:r>
                        <a:rPr lang="ka-GE" sz="1200"/>
                        <a:t>1900-2100</a:t>
                      </a:r>
                      <a:endParaRPr lang="en-US" sz="1200">
                        <a:latin typeface="Calibri"/>
                        <a:ea typeface="Times New Roman"/>
                        <a:cs typeface="Times New Roman"/>
                      </a:endParaRPr>
                    </a:p>
                  </a:txBody>
                  <a:tcPr marL="68580" marR="68580" marT="0" marB="0"/>
                </a:tc>
              </a:tr>
              <a:tr h="555382">
                <a:tc>
                  <a:txBody>
                    <a:bodyPr/>
                    <a:lstStyle/>
                    <a:p>
                      <a:pPr marL="0" marR="0" algn="ctr">
                        <a:lnSpc>
                          <a:spcPct val="115000"/>
                        </a:lnSpc>
                        <a:spcBef>
                          <a:spcPts val="0"/>
                        </a:spcBef>
                        <a:spcAft>
                          <a:spcPts val="0"/>
                        </a:spcAft>
                      </a:pPr>
                      <a:endParaRPr lang="ka-GE" sz="1200"/>
                    </a:p>
                    <a:p>
                      <a:pPr marL="0" marR="0" algn="ctr">
                        <a:lnSpc>
                          <a:spcPct val="115000"/>
                        </a:lnSpc>
                        <a:spcBef>
                          <a:spcPts val="0"/>
                        </a:spcBef>
                        <a:spcAft>
                          <a:spcPts val="0"/>
                        </a:spcAft>
                      </a:pPr>
                      <a:r>
                        <a:rPr lang="ka-GE" sz="1200"/>
                        <a:t>50</a:t>
                      </a:r>
                      <a:r>
                        <a:rPr lang="ka-GE" sz="1200" baseline="30000"/>
                        <a:t>0</a:t>
                      </a:r>
                      <a:r>
                        <a:rPr lang="en-US" sz="1200" baseline="30000"/>
                        <a:t>  </a:t>
                      </a:r>
                      <a:r>
                        <a:rPr lang="en-US" sz="1200"/>
                        <a:t>- </a:t>
                      </a:r>
                      <a:r>
                        <a:rPr lang="ka-GE" sz="1200"/>
                        <a:t>შერეული ტყეები, ტაიგა</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0,232</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აღმოს.საქ-ოს საშუალო მთის ტყის; კავკასიის მთის ტყის</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1900-2400</a:t>
                      </a:r>
                      <a:endParaRPr lang="en-US" sz="1200">
                        <a:latin typeface="Calibri"/>
                        <a:ea typeface="Times New Roman"/>
                        <a:cs typeface="Times New Roman"/>
                      </a:endParaRPr>
                    </a:p>
                  </a:txBody>
                  <a:tcPr marL="68580" marR="68580" marT="0" marB="0"/>
                </a:tc>
              </a:tr>
              <a:tr h="409455">
                <a:tc>
                  <a:txBody>
                    <a:bodyPr/>
                    <a:lstStyle/>
                    <a:p>
                      <a:pPr marL="0" marR="0" algn="ctr">
                        <a:lnSpc>
                          <a:spcPct val="115000"/>
                        </a:lnSpc>
                        <a:spcBef>
                          <a:spcPts val="0"/>
                        </a:spcBef>
                        <a:spcAft>
                          <a:spcPts val="0"/>
                        </a:spcAft>
                      </a:pPr>
                      <a:r>
                        <a:rPr lang="ka-GE" sz="1200"/>
                        <a:t>60</a:t>
                      </a:r>
                      <a:r>
                        <a:rPr lang="ka-GE" sz="1200" baseline="30000"/>
                        <a:t>0 </a:t>
                      </a:r>
                      <a:r>
                        <a:rPr lang="ka-GE" sz="1200"/>
                        <a:t>- ტუნდრა, ტყედუნდრა</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0,193</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კავკასიის მაღალი მთის</a:t>
                      </a:r>
                      <a:endParaRPr lang="en-US" sz="12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ka-GE" sz="1200"/>
                        <a:t>&lt;1900;</a:t>
                      </a:r>
                      <a:endParaRPr lang="en-US" sz="1200"/>
                    </a:p>
                    <a:p>
                      <a:pPr marL="0" marR="0" algn="ctr">
                        <a:lnSpc>
                          <a:spcPct val="115000"/>
                        </a:lnSpc>
                        <a:spcBef>
                          <a:spcPts val="0"/>
                        </a:spcBef>
                        <a:spcAft>
                          <a:spcPts val="0"/>
                        </a:spcAft>
                      </a:pPr>
                      <a:r>
                        <a:rPr lang="ka-GE" sz="1200"/>
                        <a:t>1900-2500</a:t>
                      </a:r>
                      <a:endParaRPr lang="en-US" sz="1200">
                        <a:latin typeface="Calibri"/>
                        <a:ea typeface="Times New Roman"/>
                        <a:cs typeface="Times New Roman"/>
                      </a:endParaRPr>
                    </a:p>
                  </a:txBody>
                  <a:tcPr marL="68580" marR="68580" marT="0" marB="0"/>
                </a:tc>
              </a:tr>
              <a:tr h="393760">
                <a:tc>
                  <a:txBody>
                    <a:bodyPr/>
                    <a:lstStyle/>
                    <a:p>
                      <a:pPr marL="0" marR="0" algn="ctr">
                        <a:lnSpc>
                          <a:spcPct val="115000"/>
                        </a:lnSpc>
                        <a:spcBef>
                          <a:spcPts val="0"/>
                        </a:spcBef>
                        <a:spcAft>
                          <a:spcPts val="0"/>
                        </a:spcAft>
                      </a:pPr>
                      <a:r>
                        <a:rPr lang="ka-GE" sz="1200"/>
                        <a:t>70</a:t>
                      </a:r>
                      <a:r>
                        <a:rPr lang="ka-GE" sz="1200" baseline="30000"/>
                        <a:t>0 </a:t>
                      </a:r>
                      <a:r>
                        <a:rPr lang="ka-GE" sz="1200"/>
                        <a:t>- პოლარული უდაბნოები</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0,160</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გლაციალურ-ნივალური</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&lt;1900</a:t>
                      </a:r>
                      <a:endParaRPr lang="en-US" sz="1200">
                        <a:latin typeface="Calibri"/>
                        <a:ea typeface="Times New Roman"/>
                        <a:cs typeface="Times New Roman"/>
                      </a:endParaRPr>
                    </a:p>
                  </a:txBody>
                  <a:tcPr marL="68580" marR="68580" marT="0" marB="0"/>
                </a:tc>
              </a:tr>
              <a:tr h="393760">
                <a:tc>
                  <a:txBody>
                    <a:bodyPr/>
                    <a:lstStyle/>
                    <a:p>
                      <a:pPr marL="0" marR="0" algn="ctr">
                        <a:lnSpc>
                          <a:spcPct val="115000"/>
                        </a:lnSpc>
                        <a:spcBef>
                          <a:spcPts val="0"/>
                        </a:spcBef>
                        <a:spcAft>
                          <a:spcPts val="0"/>
                        </a:spcAft>
                      </a:pPr>
                      <a:r>
                        <a:rPr lang="ka-GE" sz="1200"/>
                        <a:t>80</a:t>
                      </a:r>
                      <a:r>
                        <a:rPr lang="ka-GE" sz="1200" baseline="30000"/>
                        <a:t>0 </a:t>
                      </a:r>
                      <a:r>
                        <a:rPr lang="ka-GE" sz="1200"/>
                        <a:t>- პოლარული უდაბნოები</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0,144</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გლაციალურ-ნივალური</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2100-2200</a:t>
                      </a:r>
                      <a:endParaRPr lang="en-US" sz="1200">
                        <a:latin typeface="Calibri"/>
                        <a:ea typeface="Times New Roman"/>
                        <a:cs typeface="Times New Roman"/>
                      </a:endParaRPr>
                    </a:p>
                  </a:txBody>
                  <a:tcPr marL="68580" marR="68580" marT="0" marB="0"/>
                </a:tc>
              </a:tr>
              <a:tr h="393760">
                <a:tc>
                  <a:txBody>
                    <a:bodyPr/>
                    <a:lstStyle/>
                    <a:p>
                      <a:pPr marL="0" marR="0" algn="ctr">
                        <a:lnSpc>
                          <a:spcPct val="115000"/>
                        </a:lnSpc>
                        <a:spcBef>
                          <a:spcPts val="0"/>
                        </a:spcBef>
                        <a:spcAft>
                          <a:spcPts val="0"/>
                        </a:spcAft>
                      </a:pPr>
                      <a:r>
                        <a:rPr lang="ka-GE" sz="1200"/>
                        <a:t>90</a:t>
                      </a:r>
                      <a:r>
                        <a:rPr lang="ka-GE" sz="1200" baseline="30000"/>
                        <a:t>0 </a:t>
                      </a:r>
                      <a:r>
                        <a:rPr lang="ka-GE" sz="1200"/>
                        <a:t>- პოლარული უდაბნოები</a:t>
                      </a:r>
                      <a:endParaRPr lang="en-US" sz="1200">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ka-GE" sz="1200"/>
                        <a:t>0,140</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a:t>-</a:t>
                      </a:r>
                      <a:endParaRPr lang="en-US" sz="1200">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ka-GE" sz="1200" dirty="0"/>
                        <a:t>-</a:t>
                      </a:r>
                      <a:endParaRPr lang="en-US" sz="1200" dirty="0">
                        <a:latin typeface="Calibri"/>
                        <a:ea typeface="Times New Roman"/>
                        <a:cs typeface="Times New Roman"/>
                      </a:endParaRPr>
                    </a:p>
                  </a:txBody>
                  <a:tcPr marL="68580" marR="68580" marT="0" marB="0"/>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User\Downloads\energetikuli potenciali.tif"/>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6202680"/>
          </a:xfrm>
        </p:spPr>
        <p:txBody>
          <a:bodyPr>
            <a:normAutofit/>
          </a:bodyPr>
          <a:lstStyle/>
          <a:p>
            <a:r>
              <a:rPr lang="ka-GE" sz="2400" dirty="0" smtClean="0"/>
              <a:t>ლანდშაფტთა ბუნებრივ-რესურსულ პოტენციალს გააჩნია კარგად გამოხატული გეოგრაფიული თავისებურებები,</a:t>
            </a:r>
            <a:br>
              <a:rPr lang="ka-GE" sz="2400" dirty="0" smtClean="0"/>
            </a:br>
            <a:r>
              <a:rPr lang="ka-GE" sz="2400" dirty="0" smtClean="0"/>
              <a:t> როგორც მსოფლიოს ბუნებრივი ზონების,</a:t>
            </a:r>
            <a:br>
              <a:rPr lang="ka-GE" sz="2400" dirty="0" smtClean="0"/>
            </a:br>
            <a:r>
              <a:rPr lang="ka-GE" sz="2400" dirty="0" smtClean="0"/>
              <a:t> ისე საქართველოში არსებული მათი ლანდშაფტური ანალოგების მიხედვით.</a:t>
            </a:r>
            <a:br>
              <a:rPr lang="ka-GE" sz="2400" dirty="0" smtClean="0"/>
            </a:br>
            <a:r>
              <a:rPr lang="ka-GE" sz="2400" dirty="0" smtClean="0"/>
              <a:t> კერძოდ, ამ მაჩვენებლის მიხედვით გამოიკვეთა, რომ საქართველოს გააჩნია,</a:t>
            </a:r>
            <a:br>
              <a:rPr lang="ka-GE" sz="2400" dirty="0" smtClean="0"/>
            </a:br>
            <a:r>
              <a:rPr lang="ka-GE" sz="2400" dirty="0" smtClean="0"/>
              <a:t> როგორც სასოფლო-სამეურნეო,</a:t>
            </a:r>
            <a:br>
              <a:rPr lang="ka-GE" sz="2400" dirty="0" smtClean="0"/>
            </a:br>
            <a:r>
              <a:rPr lang="ka-GE" sz="2400" dirty="0" smtClean="0"/>
              <a:t> ისე ბიოლოგიური და ენერგეტიკული (მზის) პოტენციალი.</a:t>
            </a:r>
            <a:r>
              <a:rPr lang="en-US" sz="2400" dirty="0" smtClean="0"/>
              <a:t/>
            </a:r>
            <a:br>
              <a:rPr lang="en-US" sz="2400" dirty="0" smtClean="0"/>
            </a:br>
            <a:endParaRPr lang="en-US" sz="2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6583680"/>
          </a:xfrm>
        </p:spPr>
        <p:txBody>
          <a:bodyPr>
            <a:normAutofit/>
          </a:bodyPr>
          <a:lstStyle/>
          <a:p>
            <a:r>
              <a:rPr lang="ka-GE" sz="2400" dirty="0" smtClean="0"/>
              <a:t>მსოფლიოს ბუნებრივი ზონების ანალოგების განსაზღვრა საინტერესო სამეცნიერო ამოცანაა.</a:t>
            </a:r>
            <a:br>
              <a:rPr lang="ka-GE" sz="2400" dirty="0" smtClean="0"/>
            </a:br>
            <a:r>
              <a:rPr lang="ka-GE" sz="2400" dirty="0" smtClean="0"/>
              <a:t/>
            </a:r>
            <a:br>
              <a:rPr lang="ka-GE" sz="2400" dirty="0" smtClean="0"/>
            </a:br>
            <a:r>
              <a:rPr lang="ka-GE" sz="2400" dirty="0" smtClean="0"/>
              <a:t> აქ წარმოებული პროდუქცია შესაძლებელია მოყვანილ იქნეს საქართველოს ლანდშაფტების ბუნებრივი პოტენციალის გათვალისწინებით. </a:t>
            </a:r>
            <a:br>
              <a:rPr lang="ka-GE" sz="2400" dirty="0" smtClean="0"/>
            </a:br>
            <a:r>
              <a:rPr lang="ka-GE" sz="2400" dirty="0" smtClean="0"/>
              <a:t/>
            </a:r>
            <a:br>
              <a:rPr lang="ka-GE" sz="2400" dirty="0" smtClean="0"/>
            </a:br>
            <a:r>
              <a:rPr lang="ka-GE" sz="2400" dirty="0" smtClean="0"/>
              <a:t>მეურნეობის ამგვარი განვითარება,  ჩვენი აზრით, გარკვეულწილად შეუწყობს ხელს საქართველოში სოფლის მეურნეობის არაერთი ახალი მიმართულების დანერგვას.  </a:t>
            </a:r>
            <a:r>
              <a:rPr lang="en-US" sz="2400" dirty="0" smtClean="0"/>
              <a:t/>
            </a:r>
            <a:br>
              <a:rPr lang="en-US" sz="2400" dirty="0" smtClean="0"/>
            </a:br>
            <a:endParaRPr lang="en-US" sz="2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6355080"/>
          </a:xfrm>
        </p:spPr>
        <p:txBody>
          <a:bodyPr>
            <a:normAutofit/>
          </a:bodyPr>
          <a:lstStyle/>
          <a:p>
            <a:r>
              <a:rPr lang="ka-GE" sz="2400" dirty="0" smtClean="0"/>
              <a:t>საქართველოს ბიოლოგიური პოტენციალის გეოგრაფიულ ზონებთან შედარებითი ანალიზის საფუძველზე ვასკვნით, </a:t>
            </a:r>
            <a:br>
              <a:rPr lang="ka-GE" sz="2400" dirty="0" smtClean="0"/>
            </a:br>
            <a:r>
              <a:rPr lang="ka-GE" sz="2400" dirty="0" smtClean="0"/>
              <a:t>რომ ჩვენს ქვეყანას გააჩნია ბიოლოგიური პოტენციალის მაღალი დონე.</a:t>
            </a:r>
            <a:br>
              <a:rPr lang="ka-GE" sz="2400" dirty="0" smtClean="0"/>
            </a:br>
            <a:r>
              <a:rPr lang="ka-GE" sz="2400" dirty="0" smtClean="0"/>
              <a:t/>
            </a:r>
            <a:br>
              <a:rPr lang="ka-GE" sz="2400" dirty="0" smtClean="0"/>
            </a:br>
            <a:r>
              <a:rPr lang="ka-GE" sz="2400" dirty="0" smtClean="0"/>
              <a:t> მაგ. ზომიერ გეოგრაფიულ სარტყელში წარმოდგენილი ფართოფოთლოვანი ტყეები, რომელიც საქართველოში საშუალო და დაბალი მთის ფართოფოთლოვანი ტყის ლანდშაფტების ანალოგია - ფიტომასების რაოდენობის თანაფარდობა შეინიშნება (400 ტ/ჰა), რაც მის მაღალ პროდუქტიულობას ადასტურებს.</a:t>
            </a:r>
            <a:endParaRPr lang="en-US"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382000" cy="6355080"/>
          </a:xfrm>
        </p:spPr>
        <p:txBody>
          <a:bodyPr>
            <a:normAutofit/>
          </a:bodyPr>
          <a:lstStyle/>
          <a:p>
            <a:r>
              <a:rPr lang="ka-GE" sz="2000" dirty="0" smtClean="0"/>
              <a:t>ლანდშაფტს შესაძლებელია </a:t>
            </a:r>
            <a:r>
              <a:rPr lang="ka-GE" sz="2000" dirty="0" smtClean="0"/>
              <a:t>ჰქონდეს, </a:t>
            </a:r>
            <a:r>
              <a:rPr lang="ka-GE" sz="2000" dirty="0" smtClean="0"/>
              <a:t>როგორც ბუნებრივი, ისე ბუნებრივიდან გამომდინარე, ეკონომიკური პოტენციალი. პოტენციალი შესაძლებელია იყოს: ბუნებრივ-რესურსული, გარემოსდაცვითი (ეკოლოგიური), გარემოსაღმდგენი, სელიტებური და რეკრეაციული.</a:t>
            </a: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ka-GE" sz="2000" dirty="0" smtClean="0"/>
              <a:t>ლანდშაფტის  ბუნებრივ-რესურსული პოტენციალი იმ რესურსების ერთობლიობა, რომლებიც შესაძლებელია გამოყენებული იქნას ეკონომიკური განვითარების და გაუმჯონესების მიზნით, მასში</a:t>
            </a:r>
            <a:r>
              <a:rPr lang="en-US" sz="2000" dirty="0" smtClean="0"/>
              <a:t>,</a:t>
            </a:r>
            <a:r>
              <a:rPr lang="ka-GE" sz="2000" dirty="0" smtClean="0"/>
              <a:t> თავის მხრივ, ერთიანდება:</a:t>
            </a:r>
            <a:r>
              <a:rPr lang="en-US" sz="2000" dirty="0" smtClean="0"/>
              <a:t/>
            </a:r>
            <a:br>
              <a:rPr lang="en-US" sz="2000" dirty="0" smtClean="0"/>
            </a:br>
            <a:r>
              <a:rPr lang="ka-GE" sz="2000" dirty="0" smtClean="0"/>
              <a:t> ეკონომიკური (სასოფლო-სამეურნეო) პოტენციალი</a:t>
            </a:r>
            <a:r>
              <a:rPr lang="en-US" sz="2000" dirty="0" smtClean="0"/>
              <a:t>;</a:t>
            </a:r>
            <a:br>
              <a:rPr lang="en-US" sz="2000" dirty="0" smtClean="0"/>
            </a:br>
            <a:r>
              <a:rPr lang="ka-GE" sz="2000" dirty="0" smtClean="0"/>
              <a:t>ბიოლოგიური პოტენციალი;</a:t>
            </a:r>
            <a:br>
              <a:rPr lang="ka-GE" sz="2000" dirty="0" smtClean="0"/>
            </a:br>
            <a:r>
              <a:rPr lang="ka-GE" sz="2000" dirty="0" smtClean="0"/>
              <a:t>ენერგეტიკული პოტენციალი და სხვ.</a:t>
            </a: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6583680"/>
          </a:xfrm>
        </p:spPr>
        <p:txBody>
          <a:bodyPr>
            <a:normAutofit/>
          </a:bodyPr>
          <a:lstStyle/>
          <a:p>
            <a:r>
              <a:rPr lang="ka-GE" sz="2400" dirty="0" smtClean="0"/>
              <a:t>საქართველოს მზის ნათების წლიური ხანგრძლივობა ტერიტორიის უმეტეს ნაწილზე 2000 საათზე მეტია. </a:t>
            </a:r>
            <a:br>
              <a:rPr lang="ka-GE" sz="2400" dirty="0" smtClean="0"/>
            </a:br>
            <a:r>
              <a:rPr lang="ka-GE" sz="2400" dirty="0" smtClean="0"/>
              <a:t/>
            </a:r>
            <a:br>
              <a:rPr lang="ka-GE" sz="2400" dirty="0" smtClean="0"/>
            </a:br>
            <a:r>
              <a:rPr lang="ka-GE" sz="2400" dirty="0" smtClean="0"/>
              <a:t>მზის ნათების წლიური მაქსიმუმი (წელიწადში 2400 საათზე მეტი) აღინიშნება </a:t>
            </a:r>
            <a:r>
              <a:rPr lang="ka-GE" sz="2400" smtClean="0"/>
              <a:t>ქვემო ქართლის, </a:t>
            </a:r>
            <a:r>
              <a:rPr lang="ka-GE" sz="2400" dirty="0" smtClean="0"/>
              <a:t>ალაზნის ველის სამხრეთ-აღმოსავლეთ ნაწილში, შიდა ქართლისა და ჯავახეთის პლატოზე,</a:t>
            </a:r>
            <a:r>
              <a:rPr lang="ka-GE" sz="2400" b="1" dirty="0" smtClean="0"/>
              <a:t>აქედან გამოდინარე ვასკვნით,</a:t>
            </a:r>
            <a:r>
              <a:rPr lang="ka-GE" sz="2400" dirty="0" smtClean="0"/>
              <a:t> რომ საქართველოს გააჩნია ენერგეტიკულ (მზის) პოტენციალი.</a:t>
            </a:r>
            <a:endParaRPr lang="en-US" sz="2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5974080"/>
          </a:xfrm>
        </p:spPr>
        <p:txBody>
          <a:bodyPr/>
          <a:lstStyle/>
          <a:p>
            <a:r>
              <a:rPr lang="ka-GE" dirty="0" smtClean="0"/>
              <a:t>გმადლობთ ყურადღებისთვის!!!</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6278880"/>
          </a:xfrm>
        </p:spPr>
        <p:txBody>
          <a:bodyPr>
            <a:normAutofit/>
          </a:bodyPr>
          <a:lstStyle/>
          <a:p>
            <a:r>
              <a:rPr lang="ka-GE" sz="2400" dirty="0" smtClean="0">
                <a:latin typeface="Sylfaen" pitchFamily="18" charset="0"/>
              </a:rPr>
              <a:t>სამაგისტრო </a:t>
            </a:r>
            <a:r>
              <a:rPr lang="ka-GE" sz="2400" b="1" dirty="0" smtClean="0">
                <a:latin typeface="Sylfaen" pitchFamily="18" charset="0"/>
              </a:rPr>
              <a:t>ნაშრომის მიზანია :</a:t>
            </a:r>
            <a:br>
              <a:rPr lang="ka-GE" sz="2400" b="1" dirty="0" smtClean="0">
                <a:latin typeface="Sylfaen" pitchFamily="18" charset="0"/>
              </a:rPr>
            </a:br>
            <a:r>
              <a:rPr lang="ka-GE" sz="2400" b="1" dirty="0" smtClean="0">
                <a:latin typeface="Sylfaen" pitchFamily="18" charset="0"/>
              </a:rPr>
              <a:t/>
            </a:r>
            <a:br>
              <a:rPr lang="ka-GE" sz="2400" b="1" dirty="0" smtClean="0">
                <a:latin typeface="Sylfaen" pitchFamily="18" charset="0"/>
              </a:rPr>
            </a:br>
            <a:r>
              <a:rPr lang="ka-GE" sz="2400" dirty="0" smtClean="0">
                <a:latin typeface="Sylfaen" pitchFamily="18" charset="0"/>
              </a:rPr>
              <a:t>ლანდშაფტთა ბუნებრივ-რესურსული პოტენციალის არსის განსაზღვრა,</a:t>
            </a:r>
            <a:br>
              <a:rPr lang="ka-GE" sz="2400" dirty="0" smtClean="0">
                <a:latin typeface="Sylfaen" pitchFamily="18" charset="0"/>
              </a:rPr>
            </a:br>
            <a:r>
              <a:rPr lang="ka-GE" sz="2400" dirty="0" smtClean="0">
                <a:latin typeface="Sylfaen" pitchFamily="18" charset="0"/>
              </a:rPr>
              <a:t> მისი გეოგრაფიული თავისებურებების გამოვლენა როგორც მსოფლიოს ბუნებრივი ზონების, ისე საქართველოში არსებული მათი ლანდშაფტური ანალოგების შედარებითი ანალიზის გზით.</a:t>
            </a:r>
            <a:br>
              <a:rPr lang="ka-GE" sz="2400" dirty="0" smtClean="0">
                <a:latin typeface="Sylfaen" pitchFamily="18" charset="0"/>
              </a:rPr>
            </a:br>
            <a:r>
              <a:rPr lang="ka-GE" sz="2400" dirty="0" smtClean="0">
                <a:latin typeface="Sylfaen" pitchFamily="18" charset="0"/>
              </a:rPr>
              <a:t/>
            </a:r>
            <a:br>
              <a:rPr lang="ka-GE" sz="2400" dirty="0" smtClean="0">
                <a:latin typeface="Sylfaen" pitchFamily="18" charset="0"/>
              </a:rPr>
            </a:br>
            <a:r>
              <a:rPr lang="ka-GE" sz="2400" dirty="0" smtClean="0">
                <a:latin typeface="Sylfaen" pitchFamily="18" charset="0"/>
              </a:rPr>
              <a:t> ნაშრომის მიზანს ასევე შეადგენს საქართველოს ლანდშაფტების სასოფლო-სამეურნეო, ბიოლოგიური და ალტერნატიული ენერგიის (მზის)  პოტენციალის განსაზღვრა საქართველოს 11 ტიპის ლანდშაფტის მიხედვით:</a:t>
            </a:r>
            <a:r>
              <a:rPr lang="en-US" sz="2400" dirty="0" smtClean="0">
                <a:latin typeface="Sylfaen" pitchFamily="18" charset="0"/>
              </a:rPr>
              <a:t/>
            </a:r>
            <a:br>
              <a:rPr lang="en-US" sz="2400" dirty="0" smtClean="0">
                <a:latin typeface="Sylfaen" pitchFamily="18" charset="0"/>
              </a:rPr>
            </a:br>
            <a:r>
              <a:rPr lang="en-US" sz="2400" dirty="0" smtClean="0">
                <a:latin typeface="Sylfaen" pitchFamily="18" charset="0"/>
              </a:rPr>
              <a:t/>
            </a:r>
            <a:br>
              <a:rPr lang="en-US" sz="2400" dirty="0" smtClean="0">
                <a:latin typeface="Sylfaen" pitchFamily="18" charset="0"/>
              </a:rPr>
            </a:br>
            <a:endParaRPr lang="en-US" sz="2400" dirty="0">
              <a:latin typeface="Sylfae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ka-GE" sz="2000" dirty="0" smtClean="0">
                <a:latin typeface="Sylfaen" pitchFamily="18" charset="0"/>
              </a:rPr>
              <a:t>საქართველოს 11 ტიპის ლანდშაფტი</a:t>
            </a:r>
            <a:endParaRPr lang="en-US" sz="2000" dirty="0">
              <a:latin typeface="Sylfaen" pitchFamily="18" charset="0"/>
            </a:endParaRPr>
          </a:p>
        </p:txBody>
      </p:sp>
      <p:sp>
        <p:nvSpPr>
          <p:cNvPr id="2" name="Content Placeholder 1"/>
          <p:cNvSpPr>
            <a:spLocks noGrp="1"/>
          </p:cNvSpPr>
          <p:nvPr>
            <p:ph idx="1"/>
          </p:nvPr>
        </p:nvSpPr>
        <p:spPr/>
        <p:txBody>
          <a:bodyPr>
            <a:normAutofit lnSpcReduction="10000"/>
          </a:bodyPr>
          <a:lstStyle/>
          <a:p>
            <a:pPr marL="566928" indent="-457200">
              <a:buFont typeface="+mj-lt"/>
              <a:buAutoNum type="arabicPeriod"/>
            </a:pPr>
            <a:r>
              <a:rPr lang="ka-GE" sz="2000" b="1" dirty="0" smtClean="0"/>
              <a:t>კოლხეთის ბარის ტყის</a:t>
            </a:r>
            <a:r>
              <a:rPr lang="ka-GE" sz="2000" dirty="0" smtClean="0"/>
              <a:t> ლანდშაფტი</a:t>
            </a:r>
          </a:p>
          <a:p>
            <a:pPr marL="566928" indent="-457200">
              <a:buFont typeface="+mj-lt"/>
              <a:buAutoNum type="arabicPeriod"/>
            </a:pPr>
            <a:r>
              <a:rPr lang="ka-GE" sz="2000" b="1" dirty="0" smtClean="0"/>
              <a:t>კახეთის ბარის ტყის</a:t>
            </a:r>
            <a:r>
              <a:rPr lang="ka-GE" sz="2000" dirty="0" smtClean="0"/>
              <a:t> ლანდშაფტი </a:t>
            </a:r>
            <a:endParaRPr lang="en-US" sz="2000" dirty="0" smtClean="0"/>
          </a:p>
          <a:p>
            <a:pPr marL="566928" indent="-457200">
              <a:buFont typeface="+mj-lt"/>
              <a:buAutoNum type="arabicPeriod"/>
            </a:pPr>
            <a:r>
              <a:rPr lang="ka-GE" sz="2000" b="1" dirty="0" smtClean="0"/>
              <a:t>ივერიის ბარის ველის</a:t>
            </a:r>
            <a:r>
              <a:rPr lang="ka-GE" sz="2000" dirty="0" smtClean="0"/>
              <a:t> ლანდშაფტი </a:t>
            </a:r>
            <a:endParaRPr lang="en-US" sz="2000" dirty="0" smtClean="0"/>
          </a:p>
          <a:p>
            <a:pPr marL="566928" indent="-457200">
              <a:buFont typeface="+mj-lt"/>
              <a:buAutoNum type="arabicPeriod"/>
            </a:pPr>
            <a:r>
              <a:rPr lang="ka-GE" sz="2000" b="1" dirty="0" smtClean="0"/>
              <a:t>ელდარის ბარის ნახევრადუდაბნოს</a:t>
            </a:r>
            <a:r>
              <a:rPr lang="ka-GE" sz="2000" dirty="0" smtClean="0"/>
              <a:t> ლანდშაფტი </a:t>
            </a:r>
            <a:endParaRPr lang="en-US" sz="2000" dirty="0" smtClean="0"/>
          </a:p>
          <a:p>
            <a:pPr marL="566928" indent="-457200">
              <a:buFont typeface="+mj-lt"/>
              <a:buAutoNum type="arabicPeriod"/>
            </a:pPr>
            <a:r>
              <a:rPr lang="ka-GE" sz="2000" b="1" dirty="0" smtClean="0"/>
              <a:t>კოლხეთის მთის ტყის</a:t>
            </a:r>
            <a:r>
              <a:rPr lang="ka-GE" sz="2000" dirty="0" smtClean="0"/>
              <a:t> ლანდშაფტი </a:t>
            </a:r>
            <a:endParaRPr lang="en-US" sz="2000" dirty="0" smtClean="0"/>
          </a:p>
          <a:p>
            <a:pPr marL="566928" indent="-457200">
              <a:buFont typeface="+mj-lt"/>
              <a:buAutoNum type="arabicPeriod"/>
            </a:pPr>
            <a:r>
              <a:rPr lang="ka-GE" sz="2000" b="1" dirty="0" smtClean="0"/>
              <a:t>კავკასიის მთის ტყის</a:t>
            </a:r>
            <a:r>
              <a:rPr lang="ka-GE" sz="2000" dirty="0" smtClean="0"/>
              <a:t> ლანდშაფტი </a:t>
            </a:r>
            <a:endParaRPr lang="en-US" sz="2000" dirty="0" smtClean="0"/>
          </a:p>
          <a:p>
            <a:pPr marL="566928" indent="-457200">
              <a:buFont typeface="+mj-lt"/>
              <a:buAutoNum type="arabicPeriod"/>
            </a:pPr>
            <a:r>
              <a:rPr lang="ka-GE" sz="2000" b="1" dirty="0" smtClean="0"/>
              <a:t>აღმოასავლეთ საქართველოს ქვედა მთის ტყის</a:t>
            </a:r>
            <a:r>
              <a:rPr lang="ka-GE" sz="2000" dirty="0" smtClean="0"/>
              <a:t> ლანდშაფტი </a:t>
            </a:r>
            <a:endParaRPr lang="en-US" sz="2000" dirty="0" smtClean="0"/>
          </a:p>
          <a:p>
            <a:pPr marL="566928" indent="-457200">
              <a:buFont typeface="+mj-lt"/>
              <a:buAutoNum type="arabicPeriod"/>
            </a:pPr>
            <a:r>
              <a:rPr lang="ka-GE" sz="2000" b="1" dirty="0" smtClean="0"/>
              <a:t>აღმოსავლეთ საქართველოს საშუალო მთის ტყის</a:t>
            </a:r>
            <a:r>
              <a:rPr lang="ka-GE" sz="2000" dirty="0" smtClean="0"/>
              <a:t> ლანდშაფტი </a:t>
            </a:r>
            <a:endParaRPr lang="en-US" sz="2000" dirty="0" smtClean="0"/>
          </a:p>
          <a:p>
            <a:pPr marL="566928" indent="-457200">
              <a:buFont typeface="+mj-lt"/>
              <a:buAutoNum type="arabicPeriod"/>
            </a:pPr>
            <a:r>
              <a:rPr lang="ka-GE" sz="2000" b="1" dirty="0" smtClean="0"/>
              <a:t>სამხრეთ საქართველოს მთის სტეპის</a:t>
            </a:r>
            <a:r>
              <a:rPr lang="ka-GE" sz="2000" dirty="0" smtClean="0"/>
              <a:t> ლანდშაფტი </a:t>
            </a:r>
            <a:endParaRPr lang="en-US" sz="2000" dirty="0" smtClean="0"/>
          </a:p>
          <a:p>
            <a:pPr marL="566928" indent="-457200">
              <a:buFont typeface="+mj-lt"/>
              <a:buAutoNum type="arabicPeriod"/>
            </a:pPr>
            <a:r>
              <a:rPr lang="ka-GE" sz="2000" b="1" dirty="0" smtClean="0"/>
              <a:t>კავკასიის მაღალი მთის</a:t>
            </a:r>
            <a:r>
              <a:rPr lang="ka-GE" sz="2000" dirty="0" smtClean="0"/>
              <a:t> ლანდშაფტი </a:t>
            </a:r>
            <a:endParaRPr lang="en-US" sz="2000" dirty="0" smtClean="0"/>
          </a:p>
          <a:p>
            <a:pPr marL="566928" indent="-457200">
              <a:buFont typeface="+mj-lt"/>
              <a:buAutoNum type="arabicPeriod"/>
            </a:pPr>
            <a:r>
              <a:rPr lang="ka-GE" sz="2000" b="1" dirty="0" smtClean="0"/>
              <a:t>გლაციალურ-ნივალური</a:t>
            </a:r>
            <a:r>
              <a:rPr lang="ka-GE" sz="2000" dirty="0" smtClean="0"/>
              <a:t> ლანდშაფტი </a:t>
            </a:r>
            <a:endParaRPr lang="en-US" sz="2000" dirty="0" smtClean="0"/>
          </a:p>
          <a:p>
            <a:pPr marL="566928" indent="-457200">
              <a:buFont typeface="+mj-lt"/>
              <a:buAutoNum type="arabicPeriod"/>
            </a:pPr>
            <a:endParaRPr lang="en-US" sz="2000" dirty="0">
              <a:latin typeface="Sylfae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924800" cy="1143000"/>
          </a:xfrm>
        </p:spPr>
        <p:txBody>
          <a:bodyPr>
            <a:normAutofit/>
          </a:bodyPr>
          <a:lstStyle/>
          <a:p>
            <a:pPr algn="ctr"/>
            <a:endParaRPr lang="ka-GE" sz="2800" dirty="0" smtClean="0">
              <a:latin typeface="Sylfaen" pitchFamily="18" charset="0"/>
            </a:endParaRPr>
          </a:p>
        </p:txBody>
      </p:sp>
      <p:sp>
        <p:nvSpPr>
          <p:cNvPr id="2" name="Content Placeholder 1"/>
          <p:cNvSpPr>
            <a:spLocks noGrp="1"/>
          </p:cNvSpPr>
          <p:nvPr>
            <p:ph idx="1"/>
          </p:nvPr>
        </p:nvSpPr>
        <p:spPr/>
        <p:txBody>
          <a:bodyPr/>
          <a:lstStyle/>
          <a:p>
            <a:endParaRPr lang="ka-GE" dirty="0" smtClean="0">
              <a:latin typeface="Sylfaen" pitchFamily="18" charset="0"/>
            </a:endParaRPr>
          </a:p>
          <a:p>
            <a:endParaRPr lang="ka-GE" dirty="0" smtClean="0">
              <a:latin typeface="Sylfaen" pitchFamily="18" charset="0"/>
            </a:endParaRPr>
          </a:p>
          <a:p>
            <a:endParaRPr lang="en-US" dirty="0">
              <a:latin typeface="Sylfaen" pitchFamily="18" charset="0"/>
            </a:endParaRPr>
          </a:p>
        </p:txBody>
      </p:sp>
      <p:pic>
        <p:nvPicPr>
          <p:cNvPr id="4" name="Picture 3" descr="saqarTvelos landshafturi ruka.tif"/>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320"/>
            <a:ext cx="8382000" cy="6278880"/>
          </a:xfrm>
        </p:spPr>
        <p:txBody>
          <a:bodyPr>
            <a:normAutofit/>
          </a:bodyPr>
          <a:lstStyle/>
          <a:p>
            <a:pPr lvl="0"/>
            <a:r>
              <a:rPr lang="ka-GE" sz="2400" b="1" dirty="0" smtClean="0"/>
              <a:t>სასოფლო-სამეურნეო პოტენციალი</a:t>
            </a:r>
            <a:r>
              <a:rPr lang="ka-GE" sz="2400" dirty="0" smtClean="0"/>
              <a:t>  - ლანდშაფტის უნარი, აწარმოოს სხვადასხვა სახის მემცენარეობის პროდუქცია.</a:t>
            </a:r>
            <a:br>
              <a:rPr lang="ka-GE" sz="2400" dirty="0" smtClean="0"/>
            </a:br>
            <a:r>
              <a:rPr lang="ka-GE" sz="2400" dirty="0" smtClean="0"/>
              <a:t/>
            </a:r>
            <a:br>
              <a:rPr lang="ka-GE" sz="2400" dirty="0" smtClean="0"/>
            </a:br>
            <a:r>
              <a:rPr lang="ka-GE" sz="2400" dirty="0" smtClean="0"/>
              <a:t> ამგვარი უნარის გამოსავლენად საჭიროა: </a:t>
            </a:r>
            <a:br>
              <a:rPr lang="ka-GE" sz="2400" dirty="0" smtClean="0"/>
            </a:br>
            <a:r>
              <a:rPr lang="ka-GE" sz="2400" dirty="0" smtClean="0"/>
              <a:t>რელიეფის მორფოსტრუქტურული და ჰიფსომეტრიული ანალიზი,</a:t>
            </a:r>
            <a:br>
              <a:rPr lang="ka-GE" sz="2400" dirty="0" smtClean="0"/>
            </a:br>
            <a:r>
              <a:rPr lang="ka-GE" sz="2400" dirty="0" smtClean="0"/>
              <a:t> გეოდინამიური პროცესების </a:t>
            </a:r>
            <a:r>
              <a:rPr lang="ka-GE" sz="2400" dirty="0" smtClean="0"/>
              <a:t>ინტენსიობის</a:t>
            </a:r>
            <a:r>
              <a:rPr lang="ka-GE" sz="2400" dirty="0" smtClean="0"/>
              <a:t>, აგროკლიმატური რესურსების, </a:t>
            </a:r>
            <a:br>
              <a:rPr lang="ka-GE" sz="2400" dirty="0" smtClean="0"/>
            </a:br>
            <a:r>
              <a:rPr lang="ka-GE" sz="2400" dirty="0" smtClean="0"/>
              <a:t>ზედაპირული ჩამონადენის,</a:t>
            </a:r>
            <a:br>
              <a:rPr lang="ka-GE" sz="2400" dirty="0" smtClean="0"/>
            </a:br>
            <a:r>
              <a:rPr lang="ka-GE" sz="2400" dirty="0" smtClean="0"/>
              <a:t> ნიადაგის ნაყოფიერებისა და სტრუქტურული თავისებურებების, </a:t>
            </a:r>
            <a:br>
              <a:rPr lang="ka-GE" sz="2400" dirty="0" smtClean="0"/>
            </a:br>
            <a:r>
              <a:rPr lang="ka-GE" sz="2400" dirty="0" smtClean="0"/>
              <a:t>ლანდშაფტის ვერტიკალური და ჰორიზონტალური სტრუქტურის,</a:t>
            </a:r>
            <a:br>
              <a:rPr lang="ka-GE" sz="2400" dirty="0" smtClean="0"/>
            </a:br>
            <a:r>
              <a:rPr lang="ka-GE" sz="2400" dirty="0" smtClean="0"/>
              <a:t> გეომასების რაოდენობრივ-ხარისხობრივი მაჩვენებლების კომპლექსური ანალიზი;</a:t>
            </a:r>
            <a:r>
              <a:rPr lang="en-US" sz="2400" dirty="0" smtClean="0"/>
              <a:t/>
            </a:r>
            <a:br>
              <a:rPr lang="en-US" sz="2400" dirty="0" smtClean="0"/>
            </a:b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6583680"/>
          </a:xfrm>
        </p:spPr>
        <p:txBody>
          <a:bodyPr>
            <a:normAutofit/>
          </a:bodyPr>
          <a:lstStyle/>
          <a:p>
            <a:endParaRPr lang="en-US" sz="2400" dirty="0"/>
          </a:p>
        </p:txBody>
      </p:sp>
      <p:pic>
        <p:nvPicPr>
          <p:cNvPr id="3" name="Picture 2" descr="sasoflo sameurneo potenciali.tif"/>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987</TotalTime>
  <Words>1220</Words>
  <Application>Microsoft Office PowerPoint</Application>
  <PresentationFormat>On-screen Show (4:3)</PresentationFormat>
  <Paragraphs>258</Paragraphs>
  <Slides>41</Slides>
  <Notes>3</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Technic</vt:lpstr>
      <vt:lpstr> ივ. ჯავახიშვილის სახელობის თბილისის სახელმწიფო უნივერსიტეტი   ზუსტ და საბუნებისმეტყველო მეცნიერებათა ფაკულტეტი  გეოგრაფიის დეპარტამენტი რეგიონული გეოფრაფიის და ლანდშაფტური დაგეგმარების კათედრა    ლიანა ხანდოლიშვილი   ლანდშაფტის ბუნებრივ-რესურსული პოტენციალი   (სამაგისტრო ნაშრომი)  ხელმძღვანელი: პროფ. ნ. ელიზბარაშვილი</vt:lpstr>
      <vt:lpstr>თემის აქტუალობა</vt:lpstr>
      <vt:lpstr>ნაშრომის სამეცნიერო სიახლე მდგომარეობს შემდეგში:   პირველად გამოვლინდა  ლანდშაფტთა ბუნებრივ-რესურსული პოტენციალის გეოგრაფიული თავისებურებები, როგორც მსოფლიოს ბუნებრივი ზონების, ისე საქართველოში არსებული მათი ლანდშაფტური ანალოგების მიხედვით;  პირველად განისაზღვრა საქართველოს ლანდშაფტების სასოფლო-სამეურნეო, ბიოლოგიური და ალტერნატიული ენერგიის (მზის) პოტენციალი;  პირველად განხორციელდა საქართველოს ლანდშაფტების ბუნებრივ-რესურსული პოტენციალის სხვადასხვა სახეობის გეოგრაფიული ანალიზი.   </vt:lpstr>
      <vt:lpstr>ლანდშაფტს შესაძლებელია ჰქონდეს, როგორც ბუნებრივი, ისე ბუნებრივიდან გამომდინარე, ეკონომიკური პოტენციალი. პოტენციალი შესაძლებელია იყოს: ბუნებრივ-რესურსული, გარემოსდაცვითი (ეკოლოგიური), გარემოსაღმდგენი, სელიტებური და რეკრეაციული.   ლანდშაფტის  ბუნებრივ-რესურსული პოტენციალი იმ რესურსების ერთობლიობა, რომლებიც შესაძლებელია გამოყენებული იქნას ეკონომიკური განვითარების და გაუმჯონესების მიზნით, მასში, თავის მხრივ, ერთიანდება:  ეკონომიკური (სასოფლო-სამეურნეო) პოტენციალი; ბიოლოგიური პოტენციალი; ენერგეტიკული პოტენციალი და სხვ.   </vt:lpstr>
      <vt:lpstr>სამაგისტრო ნაშრომის მიზანია :  ლანდშაფტთა ბუნებრივ-რესურსული პოტენციალის არსის განსაზღვრა,  მისი გეოგრაფიული თავისებურებების გამოვლენა როგორც მსოფლიოს ბუნებრივი ზონების, ისე საქართველოში არსებული მათი ლანდშაფტური ანალოგების შედარებითი ანალიზის გზით.   ნაშრომის მიზანს ასევე შეადგენს საქართველოს ლანდშაფტების სასოფლო-სამეურნეო, ბიოლოგიური და ალტერნატიული ენერგიის (მზის)  პოტენციალის განსაზღვრა საქართველოს 11 ტიპის ლანდშაფტის მიხედვით:  </vt:lpstr>
      <vt:lpstr>საქართველოს 11 ტიპის ლანდშაფტი</vt:lpstr>
      <vt:lpstr>Slide 7</vt:lpstr>
      <vt:lpstr>სასოფლო-სამეურნეო პოტენციალი  - ლანდშაფტის უნარი, აწარმოოს სხვადასხვა სახის მემცენარეობის პროდუქცია.   ამგვარი უნარის გამოსავლენად საჭიროა:  რელიეფის მორფოსტრუქტურული და ჰიფსომეტრიული ანალიზი,  გეოდინამიური პროცესების ინტენსიობის, აგროკლიმატური რესურსების,  ზედაპირული ჩამონადენის,  ნიადაგის ნაყოფიერებისა და სტრუქტურული თავისებურებების,  ლანდშაფტის ვერტიკალური და ჰორიზონტალური სტრუქტურის,  გეომასების რაოდენობრივ-ხარისხობრივი მაჩვენებლების კომპლექსური ანალიზი; </vt:lpstr>
      <vt:lpstr>Slide 9</vt:lpstr>
      <vt:lpstr>კოლხეთის ბარის ტყის ლანდშაფტებში წარმოდგენილია სასოფლო-სამეურნეო დარგები:  მეჩაიეობა და მეთხილეობა, მეთამბაქოეობასთან, მევენახეობასთან, მეხილეობასთან შეხამებით; ასევე სარძევე-საძროხე მესაქონელეობა, მეღორეობა და მეფრინველეობა მარცვლეულის მეურნეობასთან, მებოსტნეობასთან და მეციტრუსეობასთან შეხამებით.  კახეთის ბარის ტყის ლანდშაფტები  - მევენახეობა და მეხილეობა მარცვლეულის მეურნეობასთან შეხამებით; სახორცე მესაქონლეობა, მეცხვარეობა, მეღორეობა და მეფრინველეობა.  - ივერიის ბარის ველის ლანდშაფტები - მეხილეობა და მებოსტნეობა, განვითარებულია მევენახეობა, მარცვლეულის მნიშვნელოვანი ნათესები (ხორბალი); ასევე წარმოდგენილია სახორცე-სარძეო მესაქონლეობა, მეღორეობა, მეცხვარეობა და მეფრინველეობა; საგარეუბნო მეურნეობა საწელიწადო მებოსტნეობით, მევენახეობითა და მეხილეობით, მარცვლეულის მნიშვნელოვანი ნათესებით (ხორბალი, სიმინდი); საგარეუბნო მიმართულების მეცხოველეობა და მეცხვარეობა.    </vt:lpstr>
      <vt:lpstr>ელდარის ბარის ნახევრადუდაბნოს ლანდშაფტები - საგარეუბნო მეურნეობა საწელიწადო მებოსტნეობით, მევენახეობითა და მეხილეობით, მარცვლეულის მნიშვნელოვანი ნათესებით (ხორბალი, სიმინდი). აღნიშნულ ლანდშაფტში ვრცელ ტერიტორიაზე წარმოდგენილია მეცხვარეობა ზამთრის საძოვრებზე.  კოლხეთის მთის ტყის ლანდშაფტები - მთის მეტყევეობა სახორცე მესაქონლეობის ნაწილობრივი განვითარებით.  კავკასიის მთის ტყის ლანდშაფტები - მესაქონლეობა, მეცხვარეობა და მეფრინველეობა მარცვლეულის მეურნეობასთან და მეკარტოფილეობასთან შეხამებით; სახორცე-სარძეო მესაქონლეობა ზაფხული საძოვრებზე; მთის მეტყევეობა სახორცე მესაქონლეობის ნაწილობრივი განვითარებით.  აღმოასავლეთ საქართველოს ქვედა მთის ტყის ლანდშაფტები - მთის მეტყევეობა სახორცე მესაქონლეობის ნაწილობრივი განვითარებით. </vt:lpstr>
      <vt:lpstr>აღმოსავლეთ საქართველოს საშუალო მთის ტყის ლანდშაფტები - მთის მეტყევეობა სახორცე მესაქონლეობის ნაწილობრივი განვითარებით.   სამხრეთ საქართველოს მთის სტეპის ლანდშაფტები - სარძეო და სარძეო-სახორცე მესაქონლეობა, მეცხვარეობა და მეფრინველეობა მარცვლეულის მეურნეობასთან (საგაზაფხულო თავთავიანები), მეკარტოფილეობასთან და მებოსტნეობასთან შეხამებით; ამასთან მეცხვარეობა ზაფხულის საძოვრებზე.  კავკასიის მაღალი მთის ლანდშაფტები - მთის მეტყევეობა სახორცე მესაქონლეობის ნაწილობრივი განვითარებით; ამასთან მეცხვარეობა ზაფხულის საძოვრებზე.  გლაციალურ-ნივალური ლანდშაფტები - არასამიწათმოქმედო ტერიტორიები. </vt:lpstr>
      <vt:lpstr>Slide 13</vt:lpstr>
      <vt:lpstr>ბიოლოგიური პოტენციალი  - ლანდშაფტის უნარი აწარმოოს,  განაახლოს და აღადგინოს ბიომასა.   ბიოლოგიური პოტენციალი პირდაპირ კავშირშია ბიოლოგიურ პროდუქტიულობასთან, რაც თავის მხრივ, განპირობებულია სითბოსა და ტენის ურთიერთდამოკიდებულების ფიზიკურ-გეოგრაფიული პირობებით. </vt:lpstr>
      <vt:lpstr>მსოფლიოში ცნობილია 13 ბუნებრივი ზონა, რომელიც განლაგებულია ბუნებრივი ზონალობის გეოგრაფიული კანონზომიერების მიხედვით.  საქართველო მდებარეობს ზომიერი და სუბტროპიკული სარტყლების მიჯნაზე, რომელთა შორის საზღვარს კავკასიონის მთავარი წყალგამყოფი ქედი წარმოადგენს. აქ წარმოდგენილია ლანდშაფტის 11 ტიპი (4 ბარის, 7 მთის), რომლებიც განლაგებულია როგორც აღმოსავლეთიდან დასავლეთის (ანუ განედის), ისე ვერტიკალური (სიმაღლებრივი) ზონალობის მიხედვით.   საქართველოში, ისე როგორც მსოფლიოში, ლანდშაფტების გეოგრაფიული თავისებურებანი ძირითადად უკავშირდება სითბოსა და ტენის განაწილებას. თუმცა საქართველოში ჰავის კომპონენტებიდან გადამწყვეტია ნალექების რაოდენობა, რომელიც იცვლება როგორც შავი ზღვიდან დაშორების, ისე გეოგრაფიული ბარიერების მიხედვით. </vt:lpstr>
      <vt:lpstr>ბუნებრივი ზობენის რუკა</vt:lpstr>
      <vt:lpstr> </vt:lpstr>
      <vt:lpstr>არქტიკული (ანტარქტიკული) უდაბნოების ბუნებრივი ზონა მდებარეობს ჩრდილოეთ და სამხრეთ პოლარული წრის შიგნით, ჩრდილოეთ და სამხრეთ განედის 700-დან 900 ფარგლებში.  საქართველოში მისი მსგავსია მუდმივი თოვლისა და მყინვარების (ნივალური ლანდშაფტების) ზონა, რომელიც მაღალ მთებში, საშუალოდ ზღ. დ. 4000 მეტრიდან მაღლაა წარმოდგენილი.</vt:lpstr>
      <vt:lpstr> ტუნდრის ბუნებრივი ზონა წარმოდგენილია ევრაზიის და  ჩრდილოეთ ამერიკის ჩრდილოეთ ნაწილში, აგრეთვე კუნძულ გრენლადიის სანაპირო ზოლში.  საქართველოში მისი მსგავსია სუბნივალური და ალპური ლანდშაფტების ზონა, რომელიც მაღალ მთებში, საშუალოდ ზღ.დ. 3 - 4000 მეტრის ფარგლებშია წარმოდგენილი. </vt:lpstr>
      <vt:lpstr>  ტყე-ტუნდრის ბუნებრივი ზონა წარმოდგენილია ევრაზიის და  ჩრდილოეთ ამერიკის ჩრდილოეთ ნაწილში, სკანდინავიის სახელმწიფოების, რუსეთის, კანადის და აშშ-ს ტერიტორიებზე. იგი გარდამავალი ბუნებრივი ზონაა ტუნდრასა და წიწვიანი ტყეების ბუნებრივ ზონებს შორის, რის გამოც აქ წარმოდგენილია ორივესთვის დამახასიათებელი ბუნებრივი გარემოს ელემენტები.   საქართველოში მისი მსგავსია მაღალი და ზედა მთის სუბალპური მდელოების და მეჩხერი ტყეების ლანდშაფტების ზონა, რომელიც მაღალ მთებში, საშუალოდ ზღ.დ. 2 - 3 ათასი მეტრის ფარგლებშია წარმოდგენილი. </vt:lpstr>
      <vt:lpstr>წარმოდგენილი. წიწვოვანი ტყეების ბუნებრივი ზონა ტაიგის სახელწოდებითაა ცნობილი, რომელიც ფართოდაა გავრცელებული ევრაზიის ჩრდილოეთ ნაწილში. მუქწიწვოვნებს უზარმაზარი სივრცე უკავიათ ჩრდილოეთ ამერიკაშიც. აქ, გარდა მუქწიწვოვნებისა (ნაძვი და სოჭი), გვხვდება ფიჭვი, კედარი, არყი და სხვ.  საქართველოში მისი მსგავსია საშუალო მთის მუქწიწვიანი ტყის ლანდშაფტების ზონა, რომელიც საშუალო მთებში, საშუალოდ ზღ.დ. 1.6 - 2 ათასი მეტრის ფარგლებშია წარმოდგენილი.</vt:lpstr>
      <vt:lpstr> შერეული ტყეების ბუნებრივი ზონა გავრცელებულია ევრაზიაში, ჩრდილოეთ და  სამხრეთ ამერიკაში, ახალ ზელანდიასა და კუნძულ ტასმანიაზე. იგი გარდამავალია წიწვოვანი და ფართოფოთლოვანი ტყეების ბუნებრივ ზონებს შორის.   საქართველოში მისი მსგავსია საშუალო მთის შერეული ტყის ლანდშაფტების ზონა, რომელიც საშუალო მთებში, საშუალოდ ზღ.დ. 1.2 - 1.8 ათასი მეტრის ფარგლებშია წარმოდგენილი. </vt:lpstr>
      <vt:lpstr>ფართოფოთლოვანი ტყეების ბუნებრივი ზონა განედურად შერეული ტყეების სამხრეთით მდებარეობს. იგი წარმოდგენილია ორივე ნახევარსფეროში, თუმცა განსაკუთრებით ფართოდაა გავრცელებული ევრაზიის როგორც დასავლეთ, ისე აღმოსავლეთ ნაწილში, ჩრდილოეთ ამერიკაში   საქართველოში მისი მსგავსია საშუალო და დაბალი მთის ფართოფოთლოვანი ტყის ლანდშაფტები, რომელიც მაღალ მთებში, საშუალოდ ზღ.დ. 600 - 1200 მეტრის ფარგლებშია წარმოდგენილი.</vt:lpstr>
      <vt:lpstr>ფართოფოთლოვანი ტყეები ეკვატორის მიმართულებით ტყესტეპის ბუნებრივი ზონით იცვლება. იგი გარდამავალი ბუნებრივი ზონაა ტყეებსა და სტეპებს შორის. ამის გამოა, რომ აქ მონაცვლეობს ტყისა და სტეპის მცენარეულობა. ტყესტეპის ბუნებრივი ზონა წარმოდგენილია მხოლოდ ჩრდილოეთ ნახევარსფეროში - ძირითადად ზომიერად კონტინენტური ჰავის პირობებში.   საქართველოში მისი მსგავსია დაბალი მთის ნათელი ტყეების ლანდშაფტები, რომელიც აღმოსავლეთ საქართველოს მთათაშორის ბარში, საშუალოდ ზღ.დ. 400 - 1000 მეტრის ფარგლებშია წარმოდგენილი.</vt:lpstr>
      <vt:lpstr>ტყესტეპის ბუნებრივი ზონა ეკვატორის მიმართულებით სტეპის ბუნებრივი ზონით იცვლება. იგი გარდამავალი ბუნებრივი ზონაა ტყესტეპსა და ნახევრადუდაბნოებს შორის. ძირითადად წარმოდგენილია ჩრდილოეთ ნახევარსფეროში _ ჩრდილოეთ ამერიკისა და ევრაზიის კონტინენტზე.   საქართველოში მისი მსგავსია აღმოსავლეთ საქართველოს მთათაშორისი ბარის ველის ლანდშაფტები, რომლებიც საშუალოდ ზღ.დ. 200 - 600 მეტრის ფარგლებშია წარმოდგენილი.</vt:lpstr>
      <vt:lpstr>ნახევრადუდაბნოები ფრაგმენტების სახით გავრცელებულია მთელ მსოფლიოში როგორც ზომიერ, ისე სუბტროპიკულ და ტროპიკულ სარტყელში, თუმცა მეტ-ნაკლებად ერთიანი სივრცე ევრაზიის და ჩრდილოეთ ამერიკის ცენტრალურ ნაწილში უკავიათ.  ნახევრადუდაბნოებს ზოგჯერ მშრალ სტეპებს ადარებენ.    საქართველოში მისი მსგავსია ელდარის და ქვემო ქართლის ვაკის ლანდშაფტები, რომლებიც საშუალოდ ზღ.დ. 100 - 400 მეტრის ფარგლებშია წარმოდგენილი.</vt:lpstr>
      <vt:lpstr>უდაბნოები, ისევე როგორც ნახევრადუდაბნოები, წარმოდგენილია როგორც ზომიერ, ისე  სუბტროპიკულ და ტროპიკულ სარტყელში. ზომიერ სარტყელში უდაბნოები გავრცელებულია ჩრდილოეთ ამერიკის ცენტრალურ ნაწილში, ხოლო ევრაზიაში - კასპიის ზღვიდან მონღოლეთის ცენტრალურ რაიონებამდე. როგორც ევროპაში, ისე საქართველოში, უდაბნოები არ გვხვდება. </vt:lpstr>
      <vt:lpstr>სუბტროპიკულ სარტყელში ძირითადად წარმოდგენილია სუბტროპიკული მარადმწვანე ტყეებისა და ბუჩქნარების, აგრეთვე მუსონური ტყეების ბუნებრივი ზონა.  დასავლეთ საქართველოში სუბტროპიკულ სარტყელს და ბუნებრივ ზონას შეესაბამება კოლხეთის ვაკისა და გორაკ-ბორცვების სუბტროპიკული ჰუმიდური ლანდშაფტები, ხოლო აღმოსავლეთ საქართველოში  - ივერიის ბარის ზომიერად მშრალი სუბტროპიკული, კახეთის ბარის ზომიერად ტენიანი სუბტროპიკული და ელდარის ბარის მშრალი სუბტროპიკული ლანდშაფტები. </vt:lpstr>
      <vt:lpstr>ცხრ. 2 ფიტომასების მარაგი საქართველოს ლანდშაფტებში. (საქართველოს ეროვნული ატლასი 2012) </vt:lpstr>
      <vt:lpstr>Slide 30</vt:lpstr>
      <vt:lpstr>    ცხრ.3. ბუნებრივი ზონებისა და საქარველოს ლანდშაფტების შედარება ფიტომასების პროდუქტიულობის მიხედვით. </vt:lpstr>
      <vt:lpstr>ენერგეტიკული პოტენციალში იგულისხმება ლანდშაფტის მიერ ან მის წიაღში კვლავწარმოებული ან ტრანსფორმირებული სამეურნეო დანიშნულების ენერგია.  ლანდშაფტთა ენერგეტიკულ პოტენციალში უნდა განიხილებოდეს ტრანსფორმირებული წყლის ენერგეტიკული პოტენციალი, სათბობ-ენერგეტიკული რესურსების (ნავთობი, ქვანახშირი, გაზი, ტორფი, საწვავიფიქლები) რაოდენობრივ-ხარისხობრივი თავისებურებანი, შეშის დამზადების და მოხმარების, ჰელიო და ქარის ენერგიის გამოყენების საშუალებანი.   აქვე შეიძლება საუბარი გეოთერმულ ენერგიაზეც,  თუმცა იგი სრულიად არ ემორჩილება ლანდშაფტური დიფერენციაციის პრინციპს. </vt:lpstr>
      <vt:lpstr>ჰელიორესურსები ეკოლოგიურად სუფთა, თუმცა ძვირად ღირებული ენერგიის წყაროა.  მის მისაღებად დიდი ტერიტორიაა საჭირო.  მაგალითად, იმისათვის, რომ დაკამაყოფილდეს საქართველოს მოთხოვნილება ელექტროენერგიაზე, საჭირო იქნება 140კმ2 ჰელიოსადგურებით დაფარული ფართობი.   მზის ნათების მაქსიმუმი (2633 სთ/წელიწადში) აღრიცხულია სოფ. როდიონოვკაში (ნინიწმინდის რ-ნი), აგრეთვე სამხრეთ-აღმოსავლეთ საქართველოში; მინიმუმი (1147 სთ/წელიწადში) - საირმეში.  ჰელიორესურსების გამოყენების ეფექტურობას ამცირებს ღრუბლიანობა, ჰაერის მტვრიანობა, სეზონურობა, დღე-ღამის მონაცვლეობა. ამის გამოა, რომ ჰელიოენერგიის მისაღებად (180-230 კვტ/მ2-ზე) ყველაზე ხელსაყრელი ადგილებია აღმოსავლეთ და სამხრეთ საქართველოს არაერთ რაიონში, აგრეთვე კავკასიონის მაღალმთიანეთში, ზ.დ. 3000 მეტრზე მაღლა.   </vt:lpstr>
      <vt:lpstr>Slide 34</vt:lpstr>
      <vt:lpstr>ცხრ. 4 გეოგრაფიულის ზონების და საქართველოს ლანდშაფტების მზის ენარგიის მაჩვენებელი. </vt:lpstr>
      <vt:lpstr>Slide 36</vt:lpstr>
      <vt:lpstr>ლანდშაფტთა ბუნებრივ-რესურსულ პოტენციალს გააჩნია კარგად გამოხატული გეოგრაფიული თავისებურებები,  როგორც მსოფლიოს ბუნებრივი ზონების,  ისე საქართველოში არსებული მათი ლანდშაფტური ანალოგების მიხედვით.  კერძოდ, ამ მაჩვენებლის მიხედვით გამოიკვეთა, რომ საქართველოს გააჩნია,  როგორც სასოფლო-სამეურნეო,  ისე ბიოლოგიური და ენერგეტიკული (მზის) პოტენციალი. </vt:lpstr>
      <vt:lpstr>მსოფლიოს ბუნებრივი ზონების ანალოგების განსაზღვრა საინტერესო სამეცნიერო ამოცანაა.   აქ წარმოებული პროდუქცია შესაძლებელია მოყვანილ იქნეს საქართველოს ლანდშაფტების ბუნებრივი პოტენციალის გათვალისწინებით.   მეურნეობის ამგვარი განვითარება,  ჩვენი აზრით, გარკვეულწილად შეუწყობს ხელს საქართველოში სოფლის მეურნეობის არაერთი ახალი მიმართულების დანერგვას.   </vt:lpstr>
      <vt:lpstr>საქართველოს ბიოლოგიური პოტენციალის გეოგრაფიულ ზონებთან შედარებითი ანალიზის საფუძველზე ვასკვნით,  რომ ჩვენს ქვეყანას გააჩნია ბიოლოგიური პოტენციალის მაღალი დონე.   მაგ. ზომიერ გეოგრაფიულ სარტყელში წარმოდგენილი ფართოფოთლოვანი ტყეები, რომელიც საქართველოში საშუალო და დაბალი მთის ფართოფოთლოვანი ტყის ლანდშაფტების ანალოგია - ფიტომასების რაოდენობის თანაფარდობა შეინიშნება (400 ტ/ჰა), რაც მის მაღალ პროდუქტიულობას ადასტურებს.</vt:lpstr>
      <vt:lpstr>საქართველოს მზის ნათების წლიური ხანგრძლივობა ტერიტორიის უმეტეს ნაწილზე 2000 საათზე მეტია.   მზის ნათების წლიური მაქსიმუმი (წელიწადში 2400 საათზე მეტი) აღინიშნება ქვემო ქართლის, ალაზნის ველის სამხრეთ-აღმოსავლეთ ნაწილში, შიდა ქართლისა და ჯავახეთის პლატოზე,აქედან გამოდინარე ვასკვნით, რომ საქართველოს გააჩნია ენერგეტიკულ (მზის) პოტენციალი.</vt:lpstr>
      <vt:lpstr>გმადლობთ ყურადღებისთვის!!!</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ივ. ჯავახიშვილის სახელობის თბილისის სახელწიფო უნივერსიტეტი ზუსტ და საბუნებისმეტყველო მეცნიერებათა ფაკულტეტი გეოგრაფიის დეპარტამენტი საქართველოს გეოგრაფიის და ლანდშაფტური დაგეგმარების კათედრა</dc:title>
  <dc:creator>User</dc:creator>
  <cp:lastModifiedBy>User</cp:lastModifiedBy>
  <cp:revision>131</cp:revision>
  <dcterms:created xsi:type="dcterms:W3CDTF">2013-06-25T18:45:52Z</dcterms:created>
  <dcterms:modified xsi:type="dcterms:W3CDTF">2013-07-01T14:46:49Z</dcterms:modified>
</cp:coreProperties>
</file>