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notesMasterIdLst>
    <p:notesMasterId r:id="rId21"/>
  </p:notesMasterIdLst>
  <p:sldIdLst>
    <p:sldId id="285" r:id="rId2"/>
    <p:sldId id="308" r:id="rId3"/>
    <p:sldId id="313" r:id="rId4"/>
    <p:sldId id="329" r:id="rId5"/>
    <p:sldId id="318" r:id="rId6"/>
    <p:sldId id="322" r:id="rId7"/>
    <p:sldId id="325" r:id="rId8"/>
    <p:sldId id="314" r:id="rId9"/>
    <p:sldId id="259" r:id="rId10"/>
    <p:sldId id="320" r:id="rId11"/>
    <p:sldId id="331" r:id="rId12"/>
    <p:sldId id="333" r:id="rId13"/>
    <p:sldId id="316" r:id="rId14"/>
    <p:sldId id="332" r:id="rId15"/>
    <p:sldId id="327" r:id="rId16"/>
    <p:sldId id="330" r:id="rId17"/>
    <p:sldId id="326" r:id="rId18"/>
    <p:sldId id="328" r:id="rId19"/>
    <p:sldId id="281" r:id="rId20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FD5"/>
    <a:srgbClr val="969696"/>
    <a:srgbClr val="C0C0C0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-6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21E00C0D-8EFF-4AD4-A11D-68F7A5E9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8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21F04-070F-4FA2-A5F5-3C287DCC69A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0" lang="en-US" sz="2400" smtClean="0"/>
              <a:t>Insert a picture illustrating a custom or tradition here.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46389E-998D-4EF5-A054-06F00C4D7A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77" descr="csk_biorep_page1IMAG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839D49-E452-4C74-A352-7CE332580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4D672C1-5B69-4C70-8E21-8F946753C8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0AE5-81A5-47F3-880F-BAB5EAE85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C2A733-1105-47E7-83AE-3AD7A4E9C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418B3E91-17A0-40B7-BB47-5B1507B63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90AE3F-0950-4ADB-85BC-1ABBB542C3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F7549B-509B-40C5-AD86-70EA8DB58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9507A1-DB85-4627-80E0-F7818765FA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4BC977-B4CC-470C-9DC0-0A2425871B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6F20DA-17FC-4116-8E40-1ACBFFF4F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7404FD-68AF-4123-B277-C55EB28CF0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8" Type="http://schemas.openxmlformats.org/officeDocument/2006/relationships/image" Target="../media/image47.png"/><Relationship Id="rId3" Type="http://schemas.openxmlformats.org/officeDocument/2006/relationships/image" Target="../media/image48.png"/><Relationship Id="rId21" Type="http://schemas.openxmlformats.org/officeDocument/2006/relationships/image" Target="../media/image45.wmf"/><Relationship Id="rId7" Type="http://schemas.openxmlformats.org/officeDocument/2006/relationships/image" Target="../media/image43.wmf"/><Relationship Id="rId17" Type="http://schemas.openxmlformats.org/officeDocument/2006/relationships/image" Target="../media/image46.png"/><Relationship Id="rId25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png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24" Type="http://schemas.openxmlformats.org/officeDocument/2006/relationships/oleObject" Target="../embeddings/oleObject6.bin"/><Relationship Id="rId5" Type="http://schemas.openxmlformats.org/officeDocument/2006/relationships/image" Target="../media/image42.wmf"/><Relationship Id="rId23" Type="http://schemas.openxmlformats.org/officeDocument/2006/relationships/image" Target="../media/image46.wmf"/><Relationship Id="rId19" Type="http://schemas.openxmlformats.org/officeDocument/2006/relationships/image" Target="../media/image48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4.wmf"/><Relationship Id="rId22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FDAE29-4366-4CFC-B7BA-05CD903526F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81049" y="3440588"/>
            <a:ext cx="7400925" cy="759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000" b="1" u="sng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holonomuri</a:t>
            </a:r>
            <a:r>
              <a:rPr lang="fr-FR" sz="2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 </a:t>
            </a:r>
            <a:r>
              <a:rPr lang="fr-FR" sz="2000" b="1" u="sng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wirebis</a:t>
            </a:r>
            <a:r>
              <a:rPr lang="fr-FR" sz="2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 </a:t>
            </a:r>
            <a:r>
              <a:rPr lang="fr-FR" sz="2000" b="1" u="sng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parametrizacia</a:t>
            </a:r>
            <a:r>
              <a:rPr lang="fr-FR" sz="2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 </a:t>
            </a:r>
            <a:r>
              <a:rPr lang="fr-FR" sz="2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–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000" b="1" u="sng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erTi</a:t>
            </a:r>
            <a:r>
              <a:rPr lang="fr-FR" sz="2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 </a:t>
            </a:r>
            <a:r>
              <a:rPr lang="fr-FR" sz="2000" b="1" u="sng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funqciis</a:t>
            </a:r>
            <a:r>
              <a:rPr lang="fr-FR" sz="2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 </a:t>
            </a:r>
            <a:r>
              <a:rPr lang="fr-FR" sz="2000" b="1" u="sng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mimoxilva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Mtavr" pitchFamily="2" charset="0"/>
              <a:ea typeface="+mj-ea"/>
              <a:cs typeface="+mj-cs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1487482" y="1881350"/>
            <a:ext cx="6610350" cy="1223799"/>
          </a:xfrm>
          <a:prstGeom prst="rect">
            <a:avLst/>
          </a:prstGeom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600" b="1" err="1" smtClean="0">
                <a:latin typeface="AcadNusx" pitchFamily="2" charset="0"/>
                <a:cs typeface="+mn-cs"/>
              </a:rPr>
              <a:t>pirveli</a:t>
            </a:r>
            <a:r>
              <a:rPr lang="en-US" sz="1600" b="1" smtClean="0">
                <a:latin typeface="AcadNusx" pitchFamily="2" charset="0"/>
                <a:cs typeface="+mn-cs"/>
              </a:rPr>
              <a:t> </a:t>
            </a:r>
            <a:r>
              <a:rPr lang="en-US" sz="1600" b="1" err="1" smtClean="0">
                <a:latin typeface="AcadNusx" pitchFamily="2" charset="0"/>
                <a:cs typeface="+mn-cs"/>
              </a:rPr>
              <a:t>safakulteto</a:t>
            </a:r>
            <a:r>
              <a:rPr lang="en-US" sz="1600" b="1" smtClean="0">
                <a:latin typeface="AcadNusx" pitchFamily="2" charset="0"/>
                <a:cs typeface="+mn-cs"/>
              </a:rPr>
              <a:t> </a:t>
            </a:r>
            <a:r>
              <a:rPr lang="en-US" sz="1600" b="1" err="1" smtClean="0">
                <a:latin typeface="AcadNusx" pitchFamily="2" charset="0"/>
                <a:cs typeface="+mn-cs"/>
              </a:rPr>
              <a:t>studenturi</a:t>
            </a:r>
            <a:r>
              <a:rPr lang="en-US" sz="1600" b="1" smtClean="0">
                <a:latin typeface="AcadNusx" pitchFamily="2" charset="0"/>
                <a:cs typeface="+mn-cs"/>
              </a:rPr>
              <a:t> </a:t>
            </a:r>
            <a:r>
              <a:rPr lang="en-US" sz="1600" b="1" err="1" smtClean="0">
                <a:latin typeface="AcadNusx" pitchFamily="2" charset="0"/>
                <a:cs typeface="+mn-cs"/>
              </a:rPr>
              <a:t>konferencia</a:t>
            </a:r>
            <a:endParaRPr lang="en-US" sz="1600" b="1" smtClean="0">
              <a:latin typeface="AcadNusx" pitchFamily="2" charset="0"/>
              <a:cs typeface="+mn-cs"/>
            </a:endParaRP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600" b="1" err="1" smtClean="0">
                <a:latin typeface="AcadNusx" pitchFamily="2" charset="0"/>
                <a:cs typeface="+mn-cs"/>
              </a:rPr>
              <a:t>zust</a:t>
            </a:r>
            <a:r>
              <a:rPr lang="en-US" sz="1600" b="1" smtClean="0">
                <a:latin typeface="AcadNusx" pitchFamily="2" charset="0"/>
                <a:cs typeface="+mn-cs"/>
              </a:rPr>
              <a:t> da </a:t>
            </a:r>
            <a:r>
              <a:rPr lang="en-US" sz="1600" b="1" err="1" smtClean="0">
                <a:latin typeface="AcadNusx" pitchFamily="2" charset="0"/>
                <a:cs typeface="+mn-cs"/>
              </a:rPr>
              <a:t>sabunebismetyvelo</a:t>
            </a:r>
            <a:r>
              <a:rPr lang="en-US" sz="1600" b="1" smtClean="0">
                <a:latin typeface="AcadNusx" pitchFamily="2" charset="0"/>
                <a:cs typeface="+mn-cs"/>
              </a:rPr>
              <a:t> </a:t>
            </a:r>
            <a:r>
              <a:rPr lang="en-US" sz="1600" b="1" err="1" smtClean="0">
                <a:latin typeface="AcadNusx" pitchFamily="2" charset="0"/>
                <a:cs typeface="+mn-cs"/>
              </a:rPr>
              <a:t>mecnierebebSi</a:t>
            </a:r>
            <a:endParaRPr lang="en-US" sz="1600" b="1" smtClean="0">
              <a:latin typeface="AcadNusx" pitchFamily="2" charset="0"/>
              <a:cs typeface="+mn-cs"/>
            </a:endParaRP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600" b="1" smtClean="0">
                <a:latin typeface="AcadNusx" pitchFamily="2" charset="0"/>
                <a:cs typeface="+mn-cs"/>
              </a:rPr>
              <a:t> 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600" b="1" err="1" smtClean="0">
                <a:latin typeface="AcadNusx" pitchFamily="2" charset="0"/>
                <a:cs typeface="+mn-cs"/>
              </a:rPr>
              <a:t>mimarTuleba</a:t>
            </a:r>
            <a:r>
              <a:rPr lang="en-US" sz="1600" b="1">
                <a:latin typeface="AcadNusx" pitchFamily="2" charset="0"/>
                <a:cs typeface="+mn-cs"/>
              </a:rPr>
              <a:t>:  </a:t>
            </a:r>
            <a:r>
              <a:rPr lang="en-US" sz="1600" b="1" err="1">
                <a:latin typeface="AcadNusx" pitchFamily="2" charset="0"/>
                <a:cs typeface="+mn-cs"/>
              </a:rPr>
              <a:t>kompiuteruli</a:t>
            </a:r>
            <a:r>
              <a:rPr lang="en-US" sz="1600" b="1">
                <a:latin typeface="AcadNusx" pitchFamily="2" charset="0"/>
                <a:cs typeface="+mn-cs"/>
              </a:rPr>
              <a:t> </a:t>
            </a:r>
            <a:r>
              <a:rPr lang="en-US" sz="1600" b="1" err="1" smtClean="0">
                <a:latin typeface="AcadNusx" pitchFamily="2" charset="0"/>
                <a:cs typeface="+mn-cs"/>
              </a:rPr>
              <a:t>mecnierebebi</a:t>
            </a:r>
            <a:endParaRPr lang="en-US" sz="2000" b="1" smtClean="0">
              <a:latin typeface="AcadNusx" pitchFamily="2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000" b="1" smtClean="0">
                <a:latin typeface="AcadNusx" pitchFamily="2" charset="0"/>
                <a:cs typeface="+mn-cs"/>
              </a:rPr>
              <a:t>                                </a:t>
            </a:r>
            <a:endParaRPr lang="en-US" sz="2000" b="1">
              <a:latin typeface="AcadNusx" pitchFamily="2" charset="0"/>
              <a:cs typeface="+mn-cs"/>
            </a:endParaRPr>
          </a:p>
        </p:txBody>
      </p:sp>
      <p:pic>
        <p:nvPicPr>
          <p:cNvPr id="1026" name="Picture 6" descr="Logo T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19982"/>
            <a:ext cx="1695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6900" y="325639"/>
            <a:ext cx="6047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err="1" smtClean="0">
                <a:latin typeface="AcadMtavr" pitchFamily="2" charset="0"/>
              </a:rPr>
              <a:t>ivane</a:t>
            </a:r>
            <a:r>
              <a:rPr lang="en-US" sz="1800" b="1" smtClean="0">
                <a:latin typeface="AcadMtavr" pitchFamily="2" charset="0"/>
              </a:rPr>
              <a:t> </a:t>
            </a:r>
            <a:r>
              <a:rPr lang="en-US" sz="1800" b="1" err="1" smtClean="0">
                <a:latin typeface="AcadMtavr" pitchFamily="2" charset="0"/>
              </a:rPr>
              <a:t>javaxiSvilis</a:t>
            </a:r>
            <a:r>
              <a:rPr lang="en-US" sz="1800" b="1" smtClean="0">
                <a:latin typeface="AcadMtavr" pitchFamily="2" charset="0"/>
              </a:rPr>
              <a:t> </a:t>
            </a:r>
            <a:r>
              <a:rPr lang="en-US" sz="1800" b="1" err="1" smtClean="0">
                <a:latin typeface="AcadMtavr" pitchFamily="2" charset="0"/>
              </a:rPr>
              <a:t>saxelobis</a:t>
            </a:r>
            <a:r>
              <a:rPr lang="en-US" sz="1800" b="1" smtClean="0">
                <a:latin typeface="AcadMtavr" pitchFamily="2" charset="0"/>
              </a:rPr>
              <a:t> </a:t>
            </a:r>
            <a:r>
              <a:rPr lang="en-US" sz="1800" b="1" err="1" smtClean="0">
                <a:latin typeface="AcadMtavr" pitchFamily="2" charset="0"/>
              </a:rPr>
              <a:t>Tbilisis</a:t>
            </a:r>
            <a:r>
              <a:rPr lang="en-US" sz="1800" b="1" smtClean="0">
                <a:latin typeface="AcadMtavr" pitchFamily="2" charset="0"/>
              </a:rPr>
              <a:t> </a:t>
            </a:r>
            <a:r>
              <a:rPr lang="en-US" sz="1800" b="1" err="1" smtClean="0">
                <a:latin typeface="AcadMtavr" pitchFamily="2" charset="0"/>
              </a:rPr>
              <a:t>saxelmwifo</a:t>
            </a:r>
            <a:r>
              <a:rPr lang="en-US" sz="1800" b="1" smtClean="0">
                <a:latin typeface="AcadMtavr" pitchFamily="2" charset="0"/>
              </a:rPr>
              <a:t> </a:t>
            </a:r>
            <a:r>
              <a:rPr lang="en-US" sz="1800" b="1" err="1" smtClean="0">
                <a:latin typeface="AcadMtavr" pitchFamily="2" charset="0"/>
              </a:rPr>
              <a:t>universiteti</a:t>
            </a:r>
            <a:endParaRPr lang="en-US" sz="1800" b="1" smtClean="0">
              <a:latin typeface="AcadMtavr" pitchFamily="2" charset="0"/>
            </a:endParaRPr>
          </a:p>
          <a:p>
            <a:pPr algn="ctr"/>
            <a:endParaRPr lang="en-US" sz="1800" b="1" smtClean="0">
              <a:latin typeface="AcadNusx" pitchFamily="2" charset="0"/>
            </a:endParaRPr>
          </a:p>
          <a:p>
            <a:pPr algn="ctr"/>
            <a:r>
              <a:rPr lang="en-US" sz="1600" b="1" err="1" smtClean="0">
                <a:latin typeface="AcadNusx" pitchFamily="2" charset="0"/>
              </a:rPr>
              <a:t>zust</a:t>
            </a:r>
            <a:r>
              <a:rPr lang="en-US" sz="1600" b="1" smtClean="0">
                <a:latin typeface="AcadNusx" pitchFamily="2" charset="0"/>
              </a:rPr>
              <a:t> </a:t>
            </a:r>
            <a:r>
              <a:rPr lang="en-US" sz="1600" b="1">
                <a:latin typeface="AcadNusx" pitchFamily="2" charset="0"/>
              </a:rPr>
              <a:t>da </a:t>
            </a:r>
            <a:r>
              <a:rPr lang="en-US" sz="1600" b="1" err="1">
                <a:latin typeface="AcadNusx" pitchFamily="2" charset="0"/>
              </a:rPr>
              <a:t>sabunebismetyvelo</a:t>
            </a:r>
            <a:r>
              <a:rPr lang="en-US" sz="1600" b="1">
                <a:latin typeface="AcadNusx" pitchFamily="2" charset="0"/>
              </a:rPr>
              <a:t> </a:t>
            </a:r>
            <a:r>
              <a:rPr lang="en-US" sz="1600" b="1" err="1">
                <a:latin typeface="AcadNusx" pitchFamily="2" charset="0"/>
              </a:rPr>
              <a:t>mecnierebaTa</a:t>
            </a:r>
            <a:r>
              <a:rPr lang="en-US" sz="1600" b="1">
                <a:latin typeface="AcadNusx" pitchFamily="2" charset="0"/>
              </a:rPr>
              <a:t> </a:t>
            </a:r>
            <a:r>
              <a:rPr lang="en-US" sz="1600" b="1" err="1" smtClean="0">
                <a:latin typeface="AcadNusx" pitchFamily="2" charset="0"/>
              </a:rPr>
              <a:t>fakulteti</a:t>
            </a:r>
            <a:endParaRPr lang="en-US" sz="1600" b="1">
              <a:latin typeface="AcadNusx" pitchFamily="2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95270" y="4662336"/>
            <a:ext cx="7848605" cy="808298"/>
          </a:xfrm>
          <a:prstGeom prst="rect">
            <a:avLst/>
          </a:prstGeom>
        </p:spPr>
        <p:txBody>
          <a:bodyPr/>
          <a:lstStyle/>
          <a:p>
            <a:pPr marL="365125" indent="-255588" algn="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600" b="1" err="1" smtClean="0">
                <a:latin typeface="AcadNusx" pitchFamily="2" charset="0"/>
                <a:cs typeface="+mn-cs"/>
              </a:rPr>
              <a:t>doqtoranti</a:t>
            </a:r>
            <a:r>
              <a:rPr lang="en-US" sz="1600" b="1" smtClean="0">
                <a:latin typeface="AcadNusx" pitchFamily="2" charset="0"/>
                <a:cs typeface="+mn-cs"/>
              </a:rPr>
              <a:t>:    </a:t>
            </a:r>
            <a:r>
              <a:rPr lang="en-US" sz="1600" b="1" err="1" smtClean="0">
                <a:latin typeface="AcadNusx" pitchFamily="2" charset="0"/>
                <a:cs typeface="+mn-cs"/>
              </a:rPr>
              <a:t>violeta</a:t>
            </a:r>
            <a:r>
              <a:rPr lang="en-US" sz="1600" b="1" smtClean="0">
                <a:latin typeface="AcadNusx" pitchFamily="2" charset="0"/>
                <a:cs typeface="+mn-cs"/>
              </a:rPr>
              <a:t> </a:t>
            </a:r>
            <a:r>
              <a:rPr lang="en-US" sz="1600" b="1" err="1" smtClean="0">
                <a:latin typeface="AcadNusx" pitchFamily="2" charset="0"/>
                <a:cs typeface="+mn-cs"/>
              </a:rPr>
              <a:t>afxazava</a:t>
            </a:r>
            <a:endParaRPr lang="en-US" sz="1600" b="1" smtClean="0">
              <a:latin typeface="AcadNusx" pitchFamily="2" charset="0"/>
              <a:cs typeface="+mn-cs"/>
            </a:endParaRPr>
          </a:p>
          <a:p>
            <a:pPr marL="365125" indent="-255588" algn="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600" b="1" err="1">
                <a:latin typeface="AcadNusx" pitchFamily="2" charset="0"/>
                <a:cs typeface="+mn-cs"/>
              </a:rPr>
              <a:t>s</a:t>
            </a:r>
            <a:r>
              <a:rPr lang="en-US" sz="1600" b="1" err="1" smtClean="0">
                <a:latin typeface="AcadNusx" pitchFamily="2" charset="0"/>
                <a:cs typeface="+mn-cs"/>
              </a:rPr>
              <a:t>amecniero</a:t>
            </a:r>
            <a:r>
              <a:rPr lang="en-US" sz="1600" b="1" smtClean="0">
                <a:latin typeface="AcadNusx" pitchFamily="2" charset="0"/>
                <a:cs typeface="+mn-cs"/>
              </a:rPr>
              <a:t> </a:t>
            </a:r>
            <a:r>
              <a:rPr lang="en-US" sz="1600" b="1" err="1" smtClean="0">
                <a:latin typeface="AcadNusx" pitchFamily="2" charset="0"/>
                <a:cs typeface="+mn-cs"/>
              </a:rPr>
              <a:t>xelmZRvaneli</a:t>
            </a:r>
            <a:r>
              <a:rPr lang="en-US" sz="1600" b="1" smtClean="0">
                <a:latin typeface="AcadNusx" pitchFamily="2" charset="0"/>
                <a:cs typeface="+mn-cs"/>
              </a:rPr>
              <a:t>:    </a:t>
            </a:r>
            <a:r>
              <a:rPr lang="en-US" sz="1600" b="1" err="1" smtClean="0">
                <a:latin typeface="AcadNusx" pitchFamily="2" charset="0"/>
                <a:cs typeface="+mn-cs"/>
              </a:rPr>
              <a:t>profesori</a:t>
            </a:r>
            <a:r>
              <a:rPr lang="en-US" sz="1600" b="1" smtClean="0">
                <a:latin typeface="AcadNusx" pitchFamily="2" charset="0"/>
                <a:cs typeface="+mn-cs"/>
              </a:rPr>
              <a:t> </a:t>
            </a:r>
            <a:r>
              <a:rPr lang="en-US" sz="1600" b="1" err="1" smtClean="0">
                <a:latin typeface="AcadNusx" pitchFamily="2" charset="0"/>
                <a:cs typeface="+mn-cs"/>
              </a:rPr>
              <a:t>aleqsandre</a:t>
            </a:r>
            <a:r>
              <a:rPr lang="en-US" sz="1600" b="1" smtClean="0">
                <a:latin typeface="AcadNusx" pitchFamily="2" charset="0"/>
                <a:cs typeface="+mn-cs"/>
              </a:rPr>
              <a:t> </a:t>
            </a:r>
            <a:r>
              <a:rPr lang="en-US" sz="1600" b="1" err="1" smtClean="0">
                <a:latin typeface="AcadNusx" pitchFamily="2" charset="0"/>
                <a:cs typeface="+mn-cs"/>
              </a:rPr>
              <a:t>gamyreliZe</a:t>
            </a:r>
            <a:endParaRPr lang="en-US" sz="1600" b="1">
              <a:latin typeface="AcadNusx" pitchFamily="2" charset="0"/>
              <a:cs typeface="+mn-cs"/>
            </a:endParaRP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b="1">
              <a:latin typeface="AcadNusx" pitchFamily="2" charset="0"/>
              <a:cs typeface="+mn-cs"/>
            </a:endParaRPr>
          </a:p>
          <a:p>
            <a:pPr marL="365125" indent="-255588" algn="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b="1" smtClean="0">
              <a:latin typeface="AcadNusx" pitchFamily="2" charset="0"/>
            </a:endParaRPr>
          </a:p>
          <a:p>
            <a:pPr marL="365125" indent="-255588" algn="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b="1">
              <a:latin typeface="AcadNusx" pitchFamily="2" charset="0"/>
            </a:endParaRPr>
          </a:p>
          <a:p>
            <a:pPr marL="365125" indent="-255588" algn="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b="1" smtClean="0">
              <a:latin typeface="AcadNusx" pitchFamily="2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000" b="1" smtClean="0">
                <a:latin typeface="AcadNusx" pitchFamily="2" charset="0"/>
                <a:cs typeface="+mn-cs"/>
              </a:rPr>
              <a:t>                                </a:t>
            </a:r>
            <a:endParaRPr lang="en-US" sz="2000" b="1">
              <a:latin typeface="AcadNusx" pitchFamily="2" charset="0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b="1">
              <a:latin typeface="AcadNusx" pitchFamily="2" charset="0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b="1">
              <a:latin typeface="AcadNusx" pitchFamily="2" charset="0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3828" y="5924550"/>
            <a:ext cx="7874758" cy="56197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4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Tbilisi</a:t>
            </a:r>
            <a:endParaRPr lang="fr-FR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Mtavr" pitchFamily="2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2013 </a:t>
            </a:r>
            <a:r>
              <a:rPr lang="fr-FR" sz="14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weli</a:t>
            </a:r>
            <a:r>
              <a:rPr lang="fr-FR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  </a:t>
            </a:r>
            <a:r>
              <a:rPr lang="fr-FR" sz="14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ea typeface="+mj-ea"/>
                <a:cs typeface="+mj-cs"/>
              </a:rPr>
              <a:t>ivlisi</a:t>
            </a:r>
            <a:endPara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Mtavr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/>
              </p:cNvSpPr>
              <p:nvPr/>
            </p:nvSpPr>
            <p:spPr>
              <a:xfrm>
                <a:off x="291174" y="551716"/>
                <a:ext cx="7343775" cy="54658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/>
                  <a:buChar char=""/>
                  <a:defRPr kumimoji="0" sz="2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208" indent="-228600" algn="l" rtl="0" eaLnBrk="1" latinLnBrk="0" hangingPunct="1">
                  <a:spcBef>
                    <a:spcPts val="500"/>
                  </a:spcBef>
                  <a:buClr>
                    <a:schemeClr val="accent4"/>
                  </a:buClr>
                  <a:buSzPct val="80000"/>
                  <a:buFont typeface="Wingdings 2"/>
                  <a:buChar char=""/>
                  <a:defRPr kumimoji="0" sz="2300" kern="1200">
                    <a:solidFill>
                      <a:schemeClr val="tx1">
                        <a:tint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58952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0000"/>
                  <a:buFont typeface="Wingdings"/>
                  <a:buChar char="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>
                        <a:tint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70000"/>
                  <a:buFont typeface="Wingdings"/>
                  <a:buChar char="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72184" indent="-18288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>
                        <a:tint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733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80000"/>
                  <a:buFont typeface="Wingdings 2"/>
                  <a:buChar char="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47088" indent="-18288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100000"/>
                  <a:buChar char="•"/>
                  <a:defRPr kumimoji="0" sz="1600" kern="1200" baseline="0">
                    <a:solidFill>
                      <a:schemeClr val="tx1">
                        <a:tint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/>
                  <a:buChar char="§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Font typeface="Wingdings 3"/>
                  <a:buNone/>
                  <a:defRPr/>
                </a:pPr>
                <a:r>
                  <a:rPr lang="en-US" sz="2400" b="1" err="1" smtClean="0">
                    <a:latin typeface="AcadMtavr" pitchFamily="2" charset="0"/>
                  </a:rPr>
                  <a:t>parametrizaciis</a:t>
                </a:r>
                <a:r>
                  <a:rPr lang="en-US" sz="2400" b="1" err="1" smtClean="0">
                    <a:latin typeface="AcadNusx" pitchFamily="2" charset="0"/>
                  </a:rPr>
                  <a:t>F</a:t>
                </a:r>
                <a:r>
                  <a:rPr lang="en-US" sz="2400" b="1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𝒇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smtClean="0">
                    <a:latin typeface="AcadNusx" pitchFamily="2" charset="0"/>
                  </a:rPr>
                  <a:t> </a:t>
                </a:r>
                <a:r>
                  <a:rPr lang="en-US" sz="2400" b="1" err="1" smtClean="0">
                    <a:latin typeface="AcadMtavr" pitchFamily="2" charset="0"/>
                  </a:rPr>
                  <a:t>funqciis</a:t>
                </a:r>
                <a:r>
                  <a:rPr lang="en-US" sz="2400" b="1" smtClean="0">
                    <a:latin typeface="AcadMtavr" pitchFamily="2" charset="0"/>
                  </a:rPr>
                  <a:t> Tvisebebi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74" y="551716"/>
                <a:ext cx="7343775" cy="546589"/>
              </a:xfrm>
              <a:prstGeom prst="rect">
                <a:avLst/>
              </a:prstGeom>
              <a:blipFill rotWithShape="1">
                <a:blip r:embed="rId2"/>
                <a:stretch>
                  <a:fillRect t="-11236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3456" y="3439684"/>
                <a:ext cx="2272737" cy="2124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(0)=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(2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56" y="3439684"/>
                <a:ext cx="2272737" cy="2124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3456" y="1241180"/>
                <a:ext cx="4554837" cy="501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,   ∀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=1..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56" y="1241180"/>
                <a:ext cx="4554837" cy="501804"/>
              </a:xfrm>
              <a:prstGeom prst="rect">
                <a:avLst/>
              </a:prstGeom>
              <a:blipFill rotWithShape="1"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733117" y="1996595"/>
                <a:ext cx="20964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⩝ 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17" y="1996595"/>
                <a:ext cx="209647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13456" y="1996595"/>
                <a:ext cx="32552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0≤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∗(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)≤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56" y="1996595"/>
                <a:ext cx="325525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62" t="-10667" r="-187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44251" y="2557157"/>
                <a:ext cx="1226554" cy="877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  <m:r>
                            <a:rPr lang="en-US" sz="18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latin typeface="Cambria Math"/>
                            </a:rPr>
                            <m:t>=2</m:t>
                          </m:r>
                        </m:e>
                      </m:nary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51" y="2557157"/>
                <a:ext cx="1226554" cy="8779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5337" y="2765292"/>
                <a:ext cx="35354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&gt;0,       </m:t>
                      </m:r>
                      <m:r>
                        <a:rPr lang="en-US" i="1">
                          <a:latin typeface="Cambria Math"/>
                        </a:rPr>
                        <m:t>∀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=1..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7" y="2765292"/>
                <a:ext cx="3535455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9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33388" y="357188"/>
            <a:ext cx="7439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latin typeface="AcadMtavr" pitchFamily="2" charset="0"/>
              </a:rPr>
              <a:t>holonomuri</a:t>
            </a:r>
            <a:r>
              <a:rPr lang="en-US" b="1" dirty="0" smtClean="0">
                <a:latin typeface="AcadMtavr" pitchFamily="2" charset="0"/>
              </a:rPr>
              <a:t> da </a:t>
            </a:r>
            <a:r>
              <a:rPr lang="en-US" b="1" dirty="0" err="1" smtClean="0">
                <a:latin typeface="AcadMtavr" pitchFamily="2" charset="0"/>
              </a:rPr>
              <a:t>araholonomuri</a:t>
            </a:r>
            <a:r>
              <a:rPr lang="en-US" b="1" dirty="0" smtClean="0">
                <a:latin typeface="AcadMtavr" pitchFamily="2" charset="0"/>
              </a:rPr>
              <a:t> </a:t>
            </a:r>
            <a:r>
              <a:rPr lang="en-US" b="1" dirty="0" err="1" smtClean="0">
                <a:latin typeface="AcadMtavr" pitchFamily="2" charset="0"/>
              </a:rPr>
              <a:t>kveTebi</a:t>
            </a:r>
            <a:endParaRPr lang="en-US" b="1" dirty="0">
              <a:latin typeface="AcadMtavr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4853" y="896617"/>
            <a:ext cx="6357942" cy="2119314"/>
            <a:chOff x="754853" y="1049017"/>
            <a:chExt cx="6357942" cy="21193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53" y="1049017"/>
              <a:ext cx="6357942" cy="21193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228975" y="1159716"/>
              <a:ext cx="161925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0">
                  <a:latin typeface="AcadNusx" pitchFamily="2" charset="0"/>
                  <a:sym typeface="Mathematica1"/>
                </a:rPr>
                <a:t></a:t>
              </a:r>
              <a:endParaRPr lang="en-US" sz="1000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474209"/>
            <a:ext cx="31908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3" y="3403916"/>
            <a:ext cx="28765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168331"/>
            <a:ext cx="29718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2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4"/>
              <p:cNvSpPr>
                <a:spLocks noChangeArrowheads="1"/>
              </p:cNvSpPr>
              <p:nvPr/>
            </p:nvSpPr>
            <p:spPr bwMode="auto">
              <a:xfrm>
                <a:off x="390803" y="1216910"/>
                <a:ext cx="7439025" cy="4364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Font typeface="Wingdings" pitchFamily="2" charset="2"/>
                  <a:buChar char="v"/>
                </a:pPr>
                <a:r>
                  <a:rPr lang="en-US" sz="1800" dirty="0" err="1">
                    <a:latin typeface="AcadNusx" pitchFamily="2" charset="0"/>
                  </a:rPr>
                  <a:t>rkalebis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raodenobisgan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damoukideblad</a:t>
                </a:r>
                <a:r>
                  <a:rPr lang="en-US" sz="1800" dirty="0">
                    <a:latin typeface="AcadNusx" pitchFamily="2" charset="0"/>
                  </a:rPr>
                  <a:t>, </a:t>
                </a:r>
                <a:r>
                  <a:rPr lang="en-US" sz="1800" dirty="0" err="1">
                    <a:latin typeface="AcadNusx" pitchFamily="2" charset="0"/>
                  </a:rPr>
                  <a:t>holonomurad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gardaqmnil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wirSi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/>
                  <a:t>ARKADE </a:t>
                </a:r>
                <a:r>
                  <a:rPr lang="en-US" sz="1800" dirty="0">
                    <a:latin typeface="AcadNusx" pitchFamily="2" charset="0"/>
                  </a:rPr>
                  <a:t>da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FADEN  </a:t>
                </a:r>
                <a:r>
                  <a:rPr lang="en-US" sz="1800" dirty="0" err="1">
                    <a:latin typeface="AcadNusx" pitchFamily="2" charset="0"/>
                  </a:rPr>
                  <a:t>nawilebis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aRweras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sWirdeba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Tanabari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dro</a:t>
                </a:r>
                <a:r>
                  <a:rPr lang="en-US" sz="1800" dirty="0">
                    <a:latin typeface="AcadNusx" pitchFamily="2" charset="0"/>
                  </a:rPr>
                  <a:t> – </a:t>
                </a:r>
                <a:r>
                  <a:rPr lang="en-US" sz="1800" dirty="0" err="1">
                    <a:latin typeface="AcadNusx" pitchFamily="2" charset="0"/>
                  </a:rPr>
                  <a:t>sruli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periodis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naxevari</a:t>
                </a:r>
                <a:r>
                  <a:rPr lang="en-US" sz="1800" dirty="0">
                    <a:latin typeface="AcadNusx" pitchFamily="2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Font typeface="Wingdings" pitchFamily="2" charset="2"/>
                  <a:buChar char="v"/>
                </a:pPr>
                <a:r>
                  <a:rPr lang="en-US" sz="1800" dirty="0" err="1" smtClean="0">
                    <a:latin typeface="AcadNusx" pitchFamily="2" charset="0"/>
                  </a:rPr>
                  <a:t>Tavidanve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mxolod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holonomuri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kveTebis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mqone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wiris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rkalebis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aRsawerad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SeiZleba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gamoviyenoT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nebismieri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saxis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erTi</a:t>
                </a:r>
                <a:r>
                  <a:rPr lang="en-US" sz="1800" dirty="0" smtClean="0">
                    <a:latin typeface="AcadNusx" pitchFamily="2" charset="0"/>
                  </a:rPr>
                  <a:t> da </a:t>
                </a:r>
                <a:r>
                  <a:rPr lang="en-US" sz="1800" dirty="0" err="1" smtClean="0">
                    <a:latin typeface="AcadNusx" pitchFamily="2" charset="0"/>
                  </a:rPr>
                  <a:t>igive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perioduli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funqcia</a:t>
                </a:r>
                <a:r>
                  <a:rPr lang="en-US" sz="1800" dirty="0" smtClean="0">
                    <a:latin typeface="AcadNusx" pitchFamily="2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AcadNusx" pitchFamily="2" charset="0"/>
                  </a:rPr>
                  <a:t>,  </a:t>
                </a:r>
                <a:r>
                  <a:rPr lang="en-US" sz="1800" dirty="0" smtClean="0">
                    <a:latin typeface="AcadNusx" pitchFamily="2" charset="0"/>
                  </a:rPr>
                  <a:t>romelic </a:t>
                </a:r>
                <a:r>
                  <a:rPr lang="en-US" sz="1800" dirty="0" err="1" smtClean="0">
                    <a:latin typeface="AcadNusx" pitchFamily="2" charset="0"/>
                  </a:rPr>
                  <a:t>daakmayofilebs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zemoT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aRniSnul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pirobebs</a:t>
                </a:r>
                <a:r>
                  <a:rPr lang="en-US" sz="1800" dirty="0" smtClean="0">
                    <a:latin typeface="AcadNusx" pitchFamily="2" charset="0"/>
                  </a:rPr>
                  <a:t>.     </a:t>
                </a:r>
                <a:r>
                  <a:rPr lang="en-US" sz="1800" dirty="0" err="1" smtClean="0">
                    <a:latin typeface="AcadNusx" pitchFamily="2" charset="0"/>
                  </a:rPr>
                  <a:t>amasTan</a:t>
                </a:r>
                <a:r>
                  <a:rPr lang="en-US" sz="1800" dirty="0" smtClean="0">
                    <a:latin typeface="AcadNusx" pitchFamily="2" charset="0"/>
                  </a:rPr>
                  <a:t>,  </a:t>
                </a:r>
                <a:r>
                  <a:rPr lang="en-US" sz="1800" dirty="0" smtClean="0"/>
                  <a:t>FADEN </a:t>
                </a:r>
                <a:r>
                  <a:rPr lang="en-US" sz="1800" dirty="0" err="1">
                    <a:latin typeface="AcadNusx" pitchFamily="2" charset="0"/>
                  </a:rPr>
                  <a:t>nawilis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yvela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rkalisTvis</a:t>
                </a:r>
                <a:r>
                  <a:rPr lang="en-US" sz="1800" dirty="0">
                    <a:latin typeface="AcadNusx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𝑛</m:t>
                    </m:r>
                    <m:r>
                      <a:rPr lang="en-US" sz="1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/>
                  <a:t>,   ARKADE 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nawilSi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mxolod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erTi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:r>
                  <a:rPr lang="en-US" sz="1800" dirty="0" err="1">
                    <a:latin typeface="AcadNusx" pitchFamily="2" charset="0"/>
                  </a:rPr>
                  <a:t>rkalia</a:t>
                </a:r>
                <a:r>
                  <a:rPr lang="en-US" sz="1800" dirty="0">
                    <a:latin typeface="AcadNusx" pitchFamily="2" charset="0"/>
                  </a:rPr>
                  <a:t> da </a:t>
                </a:r>
                <a:r>
                  <a:rPr lang="en-US" sz="1800" dirty="0" err="1">
                    <a:latin typeface="AcadNusx" pitchFamily="2" charset="0"/>
                  </a:rPr>
                  <a:t>misTvis</a:t>
                </a:r>
                <a:r>
                  <a:rPr lang="en-US" sz="1800" dirty="0">
                    <a:latin typeface="AcadNusx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1800" dirty="0" smtClean="0">
                    <a:latin typeface="AcadNusx" pitchFamily="2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Font typeface="Wingdings" pitchFamily="2" charset="2"/>
                  <a:buChar char="v"/>
                </a:pPr>
                <a:r>
                  <a:rPr lang="en-US" sz="1800" dirty="0" err="1" smtClean="0">
                    <a:latin typeface="AcadNusx" pitchFamily="2" charset="0"/>
                  </a:rPr>
                  <a:t>Tu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Semomaval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wirSi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aris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araholonomuri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kveTebic</a:t>
                </a:r>
                <a:r>
                  <a:rPr lang="en-US" sz="1800" dirty="0" smtClean="0">
                    <a:latin typeface="AcadNusx" pitchFamily="2" charset="0"/>
                  </a:rPr>
                  <a:t>, </a:t>
                </a:r>
                <a:r>
                  <a:rPr lang="en-US" sz="1800" dirty="0" err="1" smtClean="0">
                    <a:latin typeface="AcadNusx" pitchFamily="2" charset="0"/>
                  </a:rPr>
                  <a:t>maSin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saZiebelia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specialuri</a:t>
                </a:r>
                <a:r>
                  <a:rPr lang="en-US" sz="1800" dirty="0" smtClean="0">
                    <a:latin typeface="AcadNusx" pitchFamily="2" charset="0"/>
                  </a:rPr>
                  <a:t> </a:t>
                </a:r>
                <a:r>
                  <a:rPr lang="en-US" sz="1800" dirty="0" err="1" smtClean="0">
                    <a:latin typeface="AcadNusx" pitchFamily="2" charset="0"/>
                  </a:rPr>
                  <a:t>funqcia</a:t>
                </a:r>
                <a:endParaRPr lang="en-US" sz="1800" dirty="0">
                  <a:latin typeface="AcadNusx" pitchFamily="2" charset="0"/>
                </a:endParaRPr>
              </a:p>
            </p:txBody>
          </p:sp>
        </mc:Choice>
        <mc:Fallback>
          <p:sp>
            <p:nvSpPr>
              <p:cNvPr id="3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03" y="1216910"/>
                <a:ext cx="7439025" cy="4364272"/>
              </a:xfrm>
              <a:prstGeom prst="rect">
                <a:avLst/>
              </a:prstGeom>
              <a:blipFill rotWithShape="1">
                <a:blip r:embed="rId2"/>
                <a:stretch>
                  <a:fillRect l="-492" r="-410" b="-12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13455" y="5450832"/>
            <a:ext cx="6651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 </a:t>
            </a:r>
            <a:endParaRPr lang="en-US" sz="2000" dirty="0">
              <a:latin typeface="AcadNusx" pitchFamily="2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962678" y="469444"/>
            <a:ext cx="6255488" cy="53793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fr-FR" sz="2800" b="1" kern="0" dirty="0" err="1" smtClea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Sedegebi</a:t>
            </a:r>
            <a:endParaRPr lang="en-US" sz="2800" b="1" kern="0" dirty="0">
              <a:solidFill>
                <a:srgbClr val="000000"/>
              </a:solidFill>
              <a:latin typeface="AcadMtavr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9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23889" y="1291508"/>
                <a:ext cx="72485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𝑎𝑟𝑐𝑡𝑔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</a:rPr>
                                    <m:t>α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9" y="1291508"/>
                <a:ext cx="72485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98935"/>
              </p:ext>
            </p:extLst>
          </p:nvPr>
        </p:nvGraphicFramePr>
        <p:xfrm>
          <a:off x="942975" y="46053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2975" y="46053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51662"/>
              </p:ext>
            </p:extLst>
          </p:nvPr>
        </p:nvGraphicFramePr>
        <p:xfrm>
          <a:off x="2274092" y="4572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4092" y="4572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21780"/>
              </p:ext>
            </p:extLst>
          </p:nvPr>
        </p:nvGraphicFramePr>
        <p:xfrm>
          <a:off x="3695700" y="460929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5700" y="460929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24200" y="2623898"/>
                <a:ext cx="22002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~ 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0−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1)</m:t>
                    </m:r>
                  </m:oMath>
                </a14:m>
                <a:r>
                  <a:rPr lang="en-US" smtClean="0"/>
                  <a:t>   </a:t>
                </a:r>
                <a:endParaRPr lang="en-US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623898"/>
                <a:ext cx="2200275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88492" y="3134913"/>
                <a:ext cx="30337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/(1+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92" y="3134913"/>
                <a:ext cx="3033713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40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24200" y="2038350"/>
                <a:ext cx="1028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mtClean="0"/>
                  <a:t>   </a:t>
                </a:r>
                <a:endParaRPr lang="en-US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38350"/>
                <a:ext cx="1028700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178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48023" y="3688738"/>
                <a:ext cx="2914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=−(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0+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1)</m:t>
                    </m:r>
                    <m:r>
                      <a:rPr lang="en-US" b="0" i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smtClean="0"/>
                  <a:t>  </a:t>
                </a:r>
                <a:endParaRPr lang="en-US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3" y="3688738"/>
                <a:ext cx="2914650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33388" y="538163"/>
            <a:ext cx="7439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latin typeface="AcadMtavr" pitchFamily="2" charset="0"/>
              </a:rPr>
              <a:t>parametrizaciis funqcia</a:t>
            </a:r>
            <a:endParaRPr lang="en-US" sz="2800" b="1">
              <a:latin typeface="AcadMtavr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9126" y="198591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latin typeface="AcadNusx" pitchFamily="2" charset="0"/>
              </a:rPr>
              <a:t>sadac:</a:t>
            </a:r>
            <a:endParaRPr lang="en-US">
              <a:latin typeface="AcadNusx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532958"/>
              </p:ext>
            </p:extLst>
          </p:nvPr>
        </p:nvGraphicFramePr>
        <p:xfrm>
          <a:off x="1019175" y="54435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Packager Shell Object" showAsIcon="1" r:id="rId20" imgW="914400" imgH="771480" progId="Package">
                  <p:embed/>
                </p:oleObj>
              </mc:Choice>
              <mc:Fallback>
                <p:oleObj name="Packager Shell Object" showAsIcon="1" r:id="rId20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19175" y="54435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92545"/>
              </p:ext>
            </p:extLst>
          </p:nvPr>
        </p:nvGraphicFramePr>
        <p:xfrm>
          <a:off x="2447926" y="54340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Packager Shell Object" showAsIcon="1" r:id="rId22" imgW="914400" imgH="771480" progId="Package">
                  <p:embed/>
                </p:oleObj>
              </mc:Choice>
              <mc:Fallback>
                <p:oleObj name="Packager Shell Object" showAsIcon="1" r:id="rId22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47926" y="543401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75913"/>
              </p:ext>
            </p:extLst>
          </p:nvPr>
        </p:nvGraphicFramePr>
        <p:xfrm>
          <a:off x="3695700" y="54149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Packager Shell Object" showAsIcon="1" r:id="rId24" imgW="914400" imgH="771480" progId="Package">
                  <p:embed/>
                </p:oleObj>
              </mc:Choice>
              <mc:Fallback>
                <p:oleObj name="Packager Shell Object" showAsIcon="1" r:id="rId2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695700" y="54149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3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3388" y="1065163"/>
                <a:ext cx="7410450" cy="372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1600" dirty="0" smtClean="0">
                    <a:latin typeface="AcadNusx" pitchFamily="2" charset="0"/>
                  </a:rPr>
                  <a:t>es </a:t>
                </a:r>
                <a:r>
                  <a:rPr lang="en-US" sz="1600" dirty="0" err="1" smtClean="0">
                    <a:latin typeface="AcadNusx" pitchFamily="2" charset="0"/>
                  </a:rPr>
                  <a:t>funqcia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SeiZleba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gamoyenebul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iqnas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rogorc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araholonomuri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kveTebis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mqone</a:t>
                </a:r>
                <a:r>
                  <a:rPr lang="en-US" sz="1600" dirty="0" smtClean="0">
                    <a:latin typeface="AcadNusx" pitchFamily="2" charset="0"/>
                  </a:rPr>
                  <a:t>, </a:t>
                </a:r>
                <a:r>
                  <a:rPr lang="en-US" sz="1600" dirty="0" err="1" smtClean="0">
                    <a:latin typeface="AcadNusx" pitchFamily="2" charset="0"/>
                  </a:rPr>
                  <a:t>aseve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armqone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wirebisaTvisac</a:t>
                </a:r>
                <a:r>
                  <a:rPr lang="en-US" sz="1600" dirty="0" smtClean="0">
                    <a:latin typeface="AcadNusx" pitchFamily="2" charset="0"/>
                  </a:rPr>
                  <a:t>.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v"/>
                </a:pPr>
                <a:r>
                  <a:rPr lang="en-US" sz="1600" dirty="0" err="1" smtClean="0">
                    <a:latin typeface="AcadNusx" pitchFamily="2" charset="0"/>
                  </a:rPr>
                  <a:t>Tu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Semosul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wirSi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aris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mxolod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holonomuri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kveTebi</a:t>
                </a:r>
                <a:r>
                  <a:rPr lang="en-US" sz="1600" dirty="0" smtClean="0">
                    <a:latin typeface="AcadNusx" pitchFamily="2" charset="0"/>
                  </a:rPr>
                  <a:t>,  </a:t>
                </a:r>
                <a:r>
                  <a:rPr lang="en-US" sz="1600" dirty="0" err="1" smtClean="0">
                    <a:latin typeface="AcadNusx" pitchFamily="2" charset="0"/>
                  </a:rPr>
                  <a:t>gardaqmnil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wirSi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yvela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rkalisaTvis</a:t>
                </a:r>
                <a:r>
                  <a:rPr lang="en-US" sz="1600" dirty="0" smtClean="0">
                    <a:latin typeface="AcadNusx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,   FADEN </a:t>
                </a:r>
                <a:r>
                  <a:rPr lang="en-US" sz="1600" dirty="0" err="1" smtClean="0">
                    <a:latin typeface="AcadNusx" pitchFamily="2" charset="0"/>
                  </a:rPr>
                  <a:t>nawilis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yvela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rkalisTvis</a:t>
                </a:r>
                <a:r>
                  <a:rPr lang="en-US" sz="1600" dirty="0" smtClean="0">
                    <a:latin typeface="AcadNusx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 smtClean="0"/>
                  <a:t>,   ARKADE 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nawilSi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mxolod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erTi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rkalia</a:t>
                </a:r>
                <a:r>
                  <a:rPr lang="en-US" sz="1600" dirty="0" smtClean="0">
                    <a:latin typeface="AcadNusx" pitchFamily="2" charset="0"/>
                  </a:rPr>
                  <a:t> da </a:t>
                </a:r>
                <a:r>
                  <a:rPr lang="en-US" sz="1600" dirty="0" err="1" smtClean="0">
                    <a:latin typeface="AcadNusx" pitchFamily="2" charset="0"/>
                  </a:rPr>
                  <a:t>misTvis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1600" dirty="0" smtClean="0">
                    <a:latin typeface="AcadNusx" pitchFamily="2" charset="0"/>
                  </a:rPr>
                  <a:t>.  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v"/>
                </a:pPr>
                <a:r>
                  <a:rPr lang="en-US" sz="1600" dirty="0" err="1">
                    <a:latin typeface="AcadNusx" pitchFamily="2" charset="0"/>
                  </a:rPr>
                  <a:t>Tu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err="1">
                    <a:latin typeface="AcadNusx" pitchFamily="2" charset="0"/>
                  </a:rPr>
                  <a:t>Semosul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err="1">
                    <a:latin typeface="AcadNusx" pitchFamily="2" charset="0"/>
                  </a:rPr>
                  <a:t>wirSi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err="1">
                    <a:latin typeface="AcadNusx" pitchFamily="2" charset="0"/>
                  </a:rPr>
                  <a:t>aris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araholonomuri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kveTebic</a:t>
                </a:r>
                <a:r>
                  <a:rPr lang="en-US" sz="1600" dirty="0" smtClean="0">
                    <a:latin typeface="AcadNusx" pitchFamily="2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cali</a:t>
                </a:r>
                <a:r>
                  <a:rPr lang="en-US" sz="1600" dirty="0" smtClean="0">
                    <a:latin typeface="AcadNusx" pitchFamily="2" charset="0"/>
                  </a:rPr>
                  <a:t>),  </a:t>
                </a:r>
                <a:r>
                  <a:rPr lang="en-US" sz="1600" dirty="0" err="1">
                    <a:latin typeface="AcadNusx" pitchFamily="2" charset="0"/>
                  </a:rPr>
                  <a:t>gardaqmnil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err="1">
                    <a:latin typeface="AcadNusx" pitchFamily="2" charset="0"/>
                  </a:rPr>
                  <a:t>wirSi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smtClean="0"/>
                  <a:t>FADEN </a:t>
                </a:r>
                <a:r>
                  <a:rPr lang="en-US" sz="1600" dirty="0" err="1">
                    <a:latin typeface="AcadNusx" pitchFamily="2" charset="0"/>
                  </a:rPr>
                  <a:t>nawilis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err="1">
                    <a:latin typeface="AcadNusx" pitchFamily="2" charset="0"/>
                  </a:rPr>
                  <a:t>yvela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err="1">
                    <a:latin typeface="AcadNusx" pitchFamily="2" charset="0"/>
                  </a:rPr>
                  <a:t>rkalisTvis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smtClean="0">
                    <a:latin typeface="AcadNusx" pitchFamily="2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𝑛</m:t>
                    </m:r>
                    <m:r>
                      <a:rPr lang="en-US" sz="1600" i="1">
                        <a:latin typeface="Cambria Math"/>
                      </a:rPr>
                      <m:t>−(2∗</m:t>
                    </m:r>
                    <m:r>
                      <a:rPr lang="en-US" sz="1600" b="0" i="1" smtClean="0">
                        <a:latin typeface="Cambria Math"/>
                      </a:rPr>
                      <m:t>𝑚</m:t>
                    </m:r>
                    <m:r>
                      <a:rPr lang="en-US" sz="1600" b="0" i="1" smtClean="0">
                        <a:latin typeface="Cambria Math"/>
                      </a:rPr>
                      <m:t>+1) </m:t>
                    </m:r>
                  </m:oMath>
                </a14:m>
                <a:r>
                  <a:rPr lang="en-US" sz="1600" dirty="0" smtClean="0">
                    <a:latin typeface="AcadNusx" pitchFamily="2" charset="0"/>
                  </a:rPr>
                  <a:t>  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AcadNusx" pitchFamily="2" charset="0"/>
                  </a:rPr>
                  <a:t>  </a:t>
                </a:r>
                <a:r>
                  <a:rPr lang="en-US" sz="1600" dirty="0" err="1" smtClean="0">
                    <a:latin typeface="AcadNusx" pitchFamily="2" charset="0"/>
                  </a:rPr>
                  <a:t>erTi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>
                    <a:latin typeface="AcadNusx" pitchFamily="2" charset="0"/>
                  </a:rPr>
                  <a:t>da </a:t>
                </a:r>
                <a:r>
                  <a:rPr lang="en-US" sz="1600" dirty="0" err="1">
                    <a:latin typeface="AcadNusx" pitchFamily="2" charset="0"/>
                  </a:rPr>
                  <a:t>igivea</a:t>
                </a:r>
                <a:r>
                  <a:rPr lang="en-US" sz="1600" dirty="0">
                    <a:latin typeface="AcadNusx" pitchFamily="2" charset="0"/>
                  </a:rPr>
                  <a:t>,  </a:t>
                </a:r>
                <a:r>
                  <a:rPr lang="en-US" sz="1600" dirty="0" smtClean="0"/>
                  <a:t>ARKADE 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>
                    <a:latin typeface="AcadNusx" pitchFamily="2" charset="0"/>
                  </a:rPr>
                  <a:t>nawilSi</a:t>
                </a:r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ki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aris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ori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gansxvavebuli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=2∗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𝑚</m:t>
                    </m:r>
                    <m:r>
                      <a:rPr lang="en-US" sz="1600" i="1">
                        <a:latin typeface="Cambria Math"/>
                      </a:rPr>
                      <m:t>+1)</m:t>
                    </m:r>
                  </m:oMath>
                </a14:m>
                <a:r>
                  <a:rPr lang="en-US" sz="1600" dirty="0" smtClean="0">
                    <a:latin typeface="AcadNusx" pitchFamily="2" charset="0"/>
                  </a:rPr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=2∗</m:t>
                    </m:r>
                    <m:r>
                      <a:rPr lang="en-US" sz="16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1600" dirty="0">
                    <a:latin typeface="AcadNusx" pitchFamily="2" charset="0"/>
                  </a:rPr>
                  <a:t> </a:t>
                </a:r>
                <a:r>
                  <a:rPr lang="en-US" sz="1600" dirty="0" smtClean="0">
                    <a:latin typeface="AcadNusx" pitchFamily="2" charset="0"/>
                  </a:rPr>
                  <a:t>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1600" dirty="0" smtClean="0">
                    <a:latin typeface="AcadNusx" pitchFamily="2" charset="0"/>
                  </a:rPr>
                  <a:t> 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dirty="0" smtClean="0">
                    <a:latin typeface="AcadNusx" pitchFamily="2" charset="0"/>
                  </a:rPr>
                  <a:t>    am </a:t>
                </a:r>
                <a:r>
                  <a:rPr lang="en-US" sz="1600" dirty="0" err="1" smtClean="0">
                    <a:latin typeface="AcadNusx" pitchFamily="2" charset="0"/>
                  </a:rPr>
                  <a:t>SemTxvevaSi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sidideebi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gamoiTvleba</a:t>
                </a:r>
                <a:r>
                  <a:rPr lang="en-US" sz="1600" dirty="0" smtClean="0">
                    <a:latin typeface="AcadNusx" pitchFamily="2" charset="0"/>
                  </a:rPr>
                  <a:t> </a:t>
                </a:r>
                <a:r>
                  <a:rPr lang="en-US" sz="1600" dirty="0" err="1" smtClean="0">
                    <a:latin typeface="AcadNusx" pitchFamily="2" charset="0"/>
                  </a:rPr>
                  <a:t>pirobebidan</a:t>
                </a:r>
                <a:r>
                  <a:rPr lang="en-US" sz="1600" dirty="0" smtClean="0">
                    <a:latin typeface="AcadNusx" pitchFamily="2" charset="0"/>
                  </a:rPr>
                  <a:t>:</a:t>
                </a:r>
                <a:endParaRPr lang="en-US" sz="4800" dirty="0" smtClean="0">
                  <a:latin typeface="AcadNusx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8" y="1065163"/>
                <a:ext cx="7410450" cy="3727174"/>
              </a:xfrm>
              <a:prstGeom prst="rect">
                <a:avLst/>
              </a:prstGeom>
              <a:blipFill rotWithShape="1">
                <a:blip r:embed="rId2"/>
                <a:stretch>
                  <a:fillRect l="-247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33388" y="461963"/>
            <a:ext cx="7439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latin typeface="AcadMtavr" pitchFamily="2" charset="0"/>
              </a:rPr>
              <a:t>Sedegebi:</a:t>
            </a:r>
            <a:endParaRPr lang="en-US" sz="2800" b="1">
              <a:latin typeface="AcadMtavr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2924" y="5021725"/>
                <a:ext cx="7019925" cy="49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</a:rPr>
                                <m:t>𝐹𝑎𝑑𝑒𝑛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latin typeface="Cambria Math"/>
                        </a:rPr>
                        <m:t>∗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latin typeface="Cambria Math"/>
                        </a:rPr>
                        <m:t>&gt;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</a:rPr>
                                <m:t>𝐴𝑟𝑘𝑎𝑑𝑒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i="1">
                          <a:latin typeface="Cambria Math"/>
                        </a:rPr>
                        <m:t>1∗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4" y="5021725"/>
                <a:ext cx="7019925" cy="494815"/>
              </a:xfrm>
              <a:prstGeom prst="rect">
                <a:avLst/>
              </a:prstGeom>
              <a:blipFill rotWithShape="1"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7656" y="5771475"/>
                <a:ext cx="4284827" cy="572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𝐴𝑟𝑘𝑎𝑑𝑒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2∗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2&lt;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56" y="5771475"/>
                <a:ext cx="4284827" cy="572849"/>
              </a:xfrm>
              <a:prstGeom prst="rect">
                <a:avLst/>
              </a:prstGeom>
              <a:blipFill rotWithShape="1">
                <a:blip r:embed="rId4"/>
                <a:stretch>
                  <a:fillRect r="-42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7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41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181225"/>
            <a:ext cx="45053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81225"/>
            <a:ext cx="251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3388" y="538163"/>
            <a:ext cx="7439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latin typeface="AcadMtavr" pitchFamily="2" charset="0"/>
              </a:rPr>
              <a:t>marjvena samyura</a:t>
            </a:r>
            <a:endParaRPr lang="en-US" sz="2800" b="1">
              <a:latin typeface="Acad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8" y="2400300"/>
            <a:ext cx="264910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1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414588"/>
            <a:ext cx="4674766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33388" y="871538"/>
            <a:ext cx="7439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latin typeface="AcadMtavr" pitchFamily="2" charset="0"/>
              </a:rPr>
              <a:t>marcxena samyura</a:t>
            </a:r>
            <a:endParaRPr lang="en-US" sz="2800" b="1">
              <a:latin typeface="Acad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82" y="3681327"/>
            <a:ext cx="3788736" cy="281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4" y="1247774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652586"/>
            <a:ext cx="36671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61950" y="409873"/>
            <a:ext cx="7439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latin typeface="AcadMtavr" pitchFamily="2" charset="0"/>
              </a:rPr>
              <a:t>rviani</a:t>
            </a:r>
            <a:endParaRPr lang="en-US" sz="2800" b="1">
              <a:latin typeface="Acad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6" y="1662400"/>
            <a:ext cx="45053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872200"/>
            <a:ext cx="34290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62400"/>
            <a:ext cx="1974850" cy="210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872200"/>
            <a:ext cx="3376611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33387" y="307330"/>
            <a:ext cx="7439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AcadMtavr" pitchFamily="2" charset="0"/>
              </a:rPr>
              <a:t>kerZo</a:t>
            </a:r>
            <a:r>
              <a:rPr lang="en-US" b="1" dirty="0">
                <a:latin typeface="AcadMtavr" pitchFamily="2" charset="0"/>
              </a:rPr>
              <a:t> </a:t>
            </a:r>
            <a:r>
              <a:rPr lang="en-US" b="1" dirty="0" err="1" smtClean="0">
                <a:latin typeface="AcadMtavr" pitchFamily="2" charset="0"/>
              </a:rPr>
              <a:t>SemTxveva</a:t>
            </a:r>
            <a:r>
              <a:rPr lang="en-US" b="1" dirty="0" smtClean="0">
                <a:latin typeface="AcadMtavr" pitchFamily="2" charset="0"/>
              </a:rPr>
              <a:t> -</a:t>
            </a:r>
            <a:endParaRPr lang="en-US" b="1" dirty="0">
              <a:latin typeface="AcadMtavr" pitchFamily="2" charset="0"/>
            </a:endParaRPr>
          </a:p>
          <a:p>
            <a:pPr algn="ctr"/>
            <a:r>
              <a:rPr lang="en-US" dirty="0" smtClean="0"/>
              <a:t>(</a:t>
            </a:r>
            <a:r>
              <a:rPr lang="en-US" dirty="0" smtClean="0"/>
              <a:t>2,k)    </a:t>
            </a:r>
            <a:r>
              <a:rPr lang="en-US" b="1" dirty="0" err="1" smtClean="0">
                <a:latin typeface="AcadMtavr" pitchFamily="2" charset="0"/>
              </a:rPr>
              <a:t>saxis</a:t>
            </a:r>
            <a:r>
              <a:rPr lang="en-US" b="1" dirty="0" smtClean="0">
                <a:latin typeface="AcadMtavr" pitchFamily="2" charset="0"/>
              </a:rPr>
              <a:t> </a:t>
            </a:r>
            <a:r>
              <a:rPr lang="en-US" b="1" dirty="0" err="1" smtClean="0">
                <a:latin typeface="AcadMtavr" pitchFamily="2" charset="0"/>
              </a:rPr>
              <a:t>toruli</a:t>
            </a:r>
            <a:r>
              <a:rPr lang="en-US" b="1" dirty="0" smtClean="0">
                <a:latin typeface="AcadMtavr" pitchFamily="2" charset="0"/>
              </a:rPr>
              <a:t> </a:t>
            </a:r>
            <a:r>
              <a:rPr lang="en-US" b="1" dirty="0" err="1" smtClean="0">
                <a:latin typeface="AcadMtavr" pitchFamily="2" charset="0"/>
              </a:rPr>
              <a:t>kvanZebi</a:t>
            </a:r>
            <a:endParaRPr lang="en-US" b="1" dirty="0">
              <a:latin typeface="AcadMtavr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433385" y="964555"/>
                <a:ext cx="7439025" cy="482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mtClean="0"/>
                  <a:t>AFL  </a:t>
                </a:r>
                <a:r>
                  <a:rPr lang="en-US" smtClean="0">
                    <a:latin typeface="AcadNusx" pitchFamily="2" charset="0"/>
                  </a:rPr>
                  <a:t>Canaweri</a:t>
                </a:r>
                <a:r>
                  <a:rPr lang="en-US" smtClean="0"/>
                  <a:t> 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/>
                  <a:t>           i=1..(k-1)/2</a:t>
                </a:r>
                <a:endParaRPr lang="en-US"/>
              </a:p>
            </p:txBody>
          </p:sp>
        </mc:Choice>
        <mc:Fallback xmlns="">
          <p:sp>
            <p:nvSpPr>
              <p:cNvPr id="1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385" y="964555"/>
                <a:ext cx="7439025" cy="482761"/>
              </a:xfrm>
              <a:prstGeom prst="rect">
                <a:avLst/>
              </a:prstGeom>
              <a:blipFill rotWithShape="1">
                <a:blip r:embed="rId6"/>
                <a:stretch>
                  <a:fillRect t="-11392" b="-303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1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4AB5254-F12F-4DA9-9D58-9995934CCF7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1460500" y="2551113"/>
            <a:ext cx="59769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err="1">
                <a:latin typeface="AcadMtavr" pitchFamily="2" charset="0"/>
              </a:rPr>
              <a:t>gmadlobT</a:t>
            </a:r>
            <a:r>
              <a:rPr lang="en-US" sz="3200" b="1">
                <a:latin typeface="AcadMtavr" pitchFamily="2" charset="0"/>
              </a:rPr>
              <a:t>  </a:t>
            </a:r>
            <a:r>
              <a:rPr lang="en-US" sz="3200" b="1" err="1">
                <a:latin typeface="AcadMtavr" pitchFamily="2" charset="0"/>
              </a:rPr>
              <a:t>yuradRebisTvis</a:t>
            </a:r>
            <a:r>
              <a:rPr lang="en-US" sz="3200" b="1">
                <a:latin typeface="AcadMtavr" pitchFamily="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4969" y="739886"/>
            <a:ext cx="7833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fr-FR" sz="2000" kern="0" err="1">
                <a:solidFill>
                  <a:srgbClr val="000000"/>
                </a:solidFill>
                <a:latin typeface="AcadNusx" pitchFamily="2" charset="0"/>
                <a:cs typeface="Times New Roman"/>
              </a:rPr>
              <a:t>nebismieri</a:t>
            </a:r>
            <a:r>
              <a:rPr lang="fr-FR" sz="2000" ker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r>
              <a:rPr lang="fr-FR" sz="2000" kern="0" err="1">
                <a:solidFill>
                  <a:srgbClr val="000000"/>
                </a:solidFill>
                <a:latin typeface="AcadNusx" pitchFamily="2" charset="0"/>
                <a:cs typeface="Times New Roman"/>
              </a:rPr>
              <a:t>Sekruli</a:t>
            </a:r>
            <a:r>
              <a:rPr lang="fr-FR" sz="2000" ker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r>
              <a:rPr lang="fr-FR" sz="2000" kern="0" err="1">
                <a:solidFill>
                  <a:srgbClr val="000000"/>
                </a:solidFill>
                <a:latin typeface="AcadNusx" pitchFamily="2" charset="0"/>
                <a:cs typeface="Times New Roman"/>
              </a:rPr>
              <a:t>wiri</a:t>
            </a:r>
            <a:r>
              <a:rPr lang="fr-FR" sz="2000" ker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r>
              <a:rPr lang="fr-FR" sz="2000" kern="0" err="1">
                <a:solidFill>
                  <a:srgbClr val="000000"/>
                </a:solidFill>
                <a:latin typeface="AcadNusx" pitchFamily="2" charset="0"/>
                <a:cs typeface="Times New Roman"/>
              </a:rPr>
              <a:t>SegviZlia</a:t>
            </a:r>
            <a:r>
              <a:rPr lang="fr-FR" sz="2000" ker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r>
              <a:rPr lang="fr-FR" sz="2000" kern="0" err="1">
                <a:solidFill>
                  <a:srgbClr val="000000"/>
                </a:solidFill>
                <a:latin typeface="AcadNusx" pitchFamily="2" charset="0"/>
                <a:cs typeface="Times New Roman"/>
              </a:rPr>
              <a:t>warmovadginoT</a:t>
            </a:r>
            <a:r>
              <a:rPr lang="fr-FR" sz="2000" ker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endParaRPr lang="fr-FR" sz="2000" kern="0" smtClean="0">
              <a:solidFill>
                <a:srgbClr val="000000"/>
              </a:solidFill>
              <a:latin typeface="AcadNusx" pitchFamily="2" charset="0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fr-FR" sz="2000" kern="0" err="1" smtClea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ori</a:t>
            </a:r>
            <a:r>
              <a:rPr lang="fr-FR" sz="2000" kern="0" smtClea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r>
              <a:rPr lang="fr-FR" sz="2000" kern="0" err="1">
                <a:solidFill>
                  <a:srgbClr val="000000"/>
                </a:solidFill>
                <a:latin typeface="AcadNusx" pitchFamily="2" charset="0"/>
                <a:cs typeface="Times New Roman"/>
              </a:rPr>
              <a:t>araTviTgadamkveTi</a:t>
            </a:r>
            <a:r>
              <a:rPr lang="fr-FR" sz="2000" ker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r>
              <a:rPr lang="fr-FR" sz="2000" kern="0" err="1" smtClea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nawilis</a:t>
            </a:r>
            <a:r>
              <a:rPr lang="fr-FR" sz="2000" kern="0" smtClea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r>
              <a:rPr lang="fr-FR" sz="2000" kern="0" err="1">
                <a:solidFill>
                  <a:srgbClr val="000000"/>
                </a:solidFill>
                <a:latin typeface="AcadNusx" pitchFamily="2" charset="0"/>
                <a:cs typeface="Times New Roman"/>
              </a:rPr>
              <a:t>gaerTianebis</a:t>
            </a:r>
            <a:r>
              <a:rPr lang="fr-FR" sz="2000" ker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r>
              <a:rPr lang="fr-FR" sz="2000" kern="0" smtClea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fr-FR" sz="2000" kern="0" err="1" smtClea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anu</a:t>
            </a:r>
            <a:r>
              <a:rPr lang="fr-FR" sz="2000" kern="0" smtClea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 </a:t>
            </a:r>
            <a:r>
              <a:rPr lang="fr-FR" sz="2000" kern="0" smtClean="0">
                <a:solidFill>
                  <a:srgbClr val="000000"/>
                </a:solidFill>
              </a:rPr>
              <a:t>AFL (Arcade_Faden_Lage) </a:t>
            </a:r>
            <a:r>
              <a:rPr lang="fr-FR" sz="2000" kern="0" err="1" smtClean="0">
                <a:solidFill>
                  <a:srgbClr val="000000"/>
                </a:solidFill>
                <a:latin typeface="AcadNusx" pitchFamily="2" charset="0"/>
                <a:cs typeface="Times New Roman"/>
              </a:rPr>
              <a:t>saxiT</a:t>
            </a:r>
            <a:endParaRPr lang="en-US" sz="2000" kern="0">
              <a:solidFill>
                <a:srgbClr val="000000"/>
              </a:solidFill>
              <a:latin typeface="AcadNusx" pitchFamily="2" charset="0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9" y="2182222"/>
            <a:ext cx="21336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8" y="2182222"/>
            <a:ext cx="2913938" cy="16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9" y="4168775"/>
            <a:ext cx="1746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4168775"/>
            <a:ext cx="47720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67069" y="2227318"/>
                <a:ext cx="22565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fr-FR" smtClean="0"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fr-FR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/>
                            </a:rPr>
                            <m:t>𝑪</m:t>
                          </m:r>
                          <m:r>
                            <a:rPr lang="fr-FR" b="1" i="1">
                              <a:latin typeface="Cambria Math"/>
                            </a:rPr>
                            <m:t> </m:t>
                          </m:r>
                        </m:e>
                        <m:sup>
                          <m:r>
                            <a:rPr lang="fr-FR" b="1" i="1">
                              <a:latin typeface="Cambria Math"/>
                            </a:rPr>
                            <m:t>∞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69" y="2227318"/>
                <a:ext cx="225657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7069" y="2815392"/>
                <a:ext cx="1801326" cy="495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~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69" y="2815392"/>
                <a:ext cx="1801326" cy="495713"/>
              </a:xfrm>
              <a:prstGeom prst="rect">
                <a:avLst/>
              </a:prstGeom>
              <a:blipFill rotWithShape="1">
                <a:blip r:embed="rId3"/>
                <a:stretch>
                  <a:fillRect l="-135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7069" y="3472404"/>
                <a:ext cx="3967496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~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 </m:t>
                      </m:r>
                      <m:r>
                        <a:rPr lang="fr-FR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, 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69" y="3472404"/>
                <a:ext cx="3967496" cy="6450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67006" y="2344616"/>
                <a:ext cx="1220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m:rPr>
                          <m:nor/>
                        </m:rPr>
                        <a:rPr lang="fr-FR" smtClean="0">
                          <a:sym typeface="Symbol"/>
                        </a:rPr>
                        <m:t></m:t>
                      </m:r>
                      <m:r>
                        <m:rPr>
                          <m:nor/>
                        </m:rPr>
                        <a:rPr lang="en-US" b="0" i="0" smtClean="0">
                          <a:sym typeface="Symbol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06" y="2344616"/>
                <a:ext cx="122065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517521" y="577186"/>
                <a:ext cx="628333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err="1">
                    <a:latin typeface="AcadNusx" pitchFamily="2" charset="0"/>
                  </a:rPr>
                  <a:t>yoveli</a:t>
                </a:r>
                <a:r>
                  <a:rPr lang="en-US">
                    <a:latin typeface="AcadNusx" pitchFamily="2" charset="0"/>
                  </a:rPr>
                  <a:t> </a:t>
                </a:r>
                <a:r>
                  <a:rPr lang="en-US"/>
                  <a:t>  </a:t>
                </a:r>
                <a:r>
                  <a:rPr lang="fr-FR" i="1"/>
                  <a:t>K</a:t>
                </a:r>
                <a:r>
                  <a:rPr lang="en-US" smtClean="0">
                    <a:latin typeface="Arial" charset="0"/>
                    <a:cs typeface="Arial" charset="0"/>
                  </a:rPr>
                  <a:t> </a:t>
                </a:r>
                <a:r>
                  <a:rPr lang="en-US" smtClean="0"/>
                  <a:t> </a:t>
                </a:r>
                <a:r>
                  <a:rPr lang="en-US" err="1">
                    <a:latin typeface="AcadNusx" pitchFamily="2" charset="0"/>
                  </a:rPr>
                  <a:t>kvanZisaTvis</a:t>
                </a:r>
                <a:r>
                  <a:rPr lang="en-US">
                    <a:latin typeface="AcadNusx" pitchFamily="2" charset="0"/>
                  </a:rPr>
                  <a:t> </a:t>
                </a:r>
                <a:r>
                  <a:rPr lang="en-US" err="1">
                    <a:latin typeface="AcadNusx" pitchFamily="2" charset="0"/>
                  </a:rPr>
                  <a:t>arsebobs</a:t>
                </a:r>
                <a:r>
                  <a:rPr lang="en-US">
                    <a:latin typeface="AcadNusx" pitchFamily="2" charset="0"/>
                  </a:rPr>
                  <a:t> </a:t>
                </a:r>
                <a:r>
                  <a:rPr lang="en-US" err="1">
                    <a:latin typeface="AcadNusx" pitchFamily="2" charset="0"/>
                  </a:rPr>
                  <a:t>misi</a:t>
                </a:r>
                <a:r>
                  <a:rPr lang="en-US">
                    <a:latin typeface="AcadNusx" pitchFamily="2" charset="0"/>
                  </a:rPr>
                  <a:t> </a:t>
                </a:r>
                <a:r>
                  <a:rPr lang="en-US" err="1">
                    <a:latin typeface="AcadNusx" pitchFamily="2" charset="0"/>
                  </a:rPr>
                  <a:t>izotopuri</a:t>
                </a:r>
                <a:r>
                  <a:rPr lang="en-US"/>
                  <a:t> 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/>
                  <a:t> </a:t>
                </a:r>
                <a:r>
                  <a:rPr lang="en-US" err="1" smtClean="0">
                    <a:latin typeface="AcadNusx" pitchFamily="2" charset="0"/>
                  </a:rPr>
                  <a:t>kvanZi</a:t>
                </a:r>
                <a:r>
                  <a:rPr lang="en-US" smtClean="0">
                    <a:latin typeface="AcadNusx" pitchFamily="2" charset="0"/>
                  </a:rPr>
                  <a:t>  </a:t>
                </a:r>
                <a:r>
                  <a:rPr lang="en-US">
                    <a:latin typeface="AcadNusx" pitchFamily="2" charset="0"/>
                  </a:rPr>
                  <a:t>da </a:t>
                </a:r>
                <a:r>
                  <a:rPr lang="en-US" err="1">
                    <a:latin typeface="AcadNusx" pitchFamily="2" charset="0"/>
                  </a:rPr>
                  <a:t>iseTi</a:t>
                </a:r>
                <a:r>
                  <a:rPr lang="en-US">
                    <a:latin typeface="AcadNusx" pitchFamily="2" charset="0"/>
                  </a:rPr>
                  <a:t> </a:t>
                </a:r>
                <a:r>
                  <a:rPr lang="en-US" smtClean="0">
                    <a:latin typeface="AcadNusx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en-US" smtClean="0">
                    <a:latin typeface="AcadNusx" pitchFamily="2" charset="0"/>
                  </a:rPr>
                  <a:t> perioduli </a:t>
                </a:r>
                <a:r>
                  <a:rPr lang="en-US" err="1" smtClean="0">
                    <a:latin typeface="AcadNusx" pitchFamily="2" charset="0"/>
                  </a:rPr>
                  <a:t>funqcia</a:t>
                </a:r>
                <a:r>
                  <a:rPr lang="en-US" smtClean="0">
                    <a:latin typeface="AcadNusx" pitchFamily="2" charset="0"/>
                  </a:rPr>
                  <a:t>, </a:t>
                </a:r>
                <a:r>
                  <a:rPr lang="en-US">
                    <a:latin typeface="AcadNusx" pitchFamily="2" charset="0"/>
                  </a:rPr>
                  <a:t>rom</a:t>
                </a:r>
                <a:r>
                  <a:rPr lang="en-US" smtClean="0">
                    <a:latin typeface="AcadNusx" pitchFamily="2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521" y="577186"/>
                <a:ext cx="628333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552" t="-6091" b="-106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7069" y="4669902"/>
                <a:ext cx="6548182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, </m:t>
                          </m:r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, </m:t>
                          </m:r>
                          <m:r>
                            <a:rPr lang="fr-FR" i="1">
                              <a:latin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, 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69" y="4669902"/>
                <a:ext cx="6548182" cy="5091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4969" y="739886"/>
            <a:ext cx="6514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fr-FR" b="1" kern="0" err="1" smtClea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raidemaisteris</a:t>
            </a:r>
            <a:r>
              <a:rPr lang="fr-FR" b="1" kern="0" smtClea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  </a:t>
            </a:r>
            <a:r>
              <a:rPr lang="fr-FR" b="1" kern="0" err="1" smtClea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gardaqmnebi</a:t>
            </a:r>
            <a:endParaRPr lang="en-US" b="1" kern="0">
              <a:solidFill>
                <a:srgbClr val="000000"/>
              </a:solidFill>
              <a:latin typeface="AcadMtavr" pitchFamily="2" charset="0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1290638"/>
            <a:ext cx="73977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0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745587"/>
            <a:ext cx="20097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0075" y="4325937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/>
              <a:t>f </a:t>
            </a:r>
            <a:r>
              <a:rPr lang="en-US" sz="4000" b="1"/>
              <a:t>=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5" y="1745587"/>
            <a:ext cx="2166938" cy="2016788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14376" y="377825"/>
            <a:ext cx="7381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err="1" smtClean="0">
                <a:latin typeface="AcadNusx" pitchFamily="2" charset="0"/>
              </a:rPr>
              <a:t>zogadad</a:t>
            </a:r>
            <a:r>
              <a:rPr lang="en-US" sz="2000" smtClean="0">
                <a:latin typeface="AcadNusx" pitchFamily="2" charset="0"/>
              </a:rPr>
              <a:t>  </a:t>
            </a:r>
            <a:r>
              <a:rPr lang="en-US" sz="2000" err="1">
                <a:latin typeface="AcadNusx" pitchFamily="2" charset="0"/>
              </a:rPr>
              <a:t>nebismieri</a:t>
            </a:r>
            <a:r>
              <a:rPr lang="en-US" sz="2000">
                <a:latin typeface="AcadNusx" pitchFamily="2" charset="0"/>
              </a:rPr>
              <a:t>  </a:t>
            </a:r>
            <a:r>
              <a:rPr lang="en-US" sz="2000" err="1">
                <a:latin typeface="AcadNusx" pitchFamily="2" charset="0"/>
              </a:rPr>
              <a:t>holonomuri</a:t>
            </a:r>
            <a:r>
              <a:rPr lang="en-US" sz="2000">
                <a:latin typeface="AcadNusx" pitchFamily="2" charset="0"/>
              </a:rPr>
              <a:t> </a:t>
            </a:r>
            <a:r>
              <a:rPr lang="en-US" sz="2000" err="1">
                <a:latin typeface="AcadNusx" pitchFamily="2" charset="0"/>
              </a:rPr>
              <a:t>saxis</a:t>
            </a:r>
            <a:r>
              <a:rPr lang="en-US" sz="2000">
                <a:latin typeface="AcadNusx" pitchFamily="2" charset="0"/>
              </a:rPr>
              <a:t> </a:t>
            </a:r>
            <a:r>
              <a:rPr lang="en-US" sz="2000" err="1">
                <a:latin typeface="AcadNusx" pitchFamily="2" charset="0"/>
              </a:rPr>
              <a:t>wirisTvis</a:t>
            </a:r>
            <a:r>
              <a:rPr lang="en-US" sz="2000">
                <a:latin typeface="AcadNusx" pitchFamily="2" charset="0"/>
              </a:rPr>
              <a:t> </a:t>
            </a:r>
            <a:r>
              <a:rPr lang="en-US" sz="2000" err="1">
                <a:latin typeface="AcadNusx" pitchFamily="2" charset="0"/>
              </a:rPr>
              <a:t>maxasiaTebeli</a:t>
            </a:r>
            <a:r>
              <a:rPr lang="en-US" sz="2000">
                <a:latin typeface="AcadNusx" pitchFamily="2" charset="0"/>
              </a:rPr>
              <a:t> </a:t>
            </a:r>
            <a:r>
              <a:rPr lang="en-US" sz="2000" err="1" smtClean="0">
                <a:latin typeface="AcadNusx" pitchFamily="2" charset="0"/>
              </a:rPr>
              <a:t>funqcia</a:t>
            </a:r>
            <a:r>
              <a:rPr lang="en-US" sz="2000" smtClean="0">
                <a:latin typeface="AcadNusx" pitchFamily="2" charset="0"/>
              </a:rPr>
              <a:t>  </a:t>
            </a:r>
            <a:r>
              <a:rPr lang="en-US" sz="2000" err="1" smtClean="0">
                <a:latin typeface="AcadNusx" pitchFamily="2" charset="0"/>
              </a:rPr>
              <a:t>ucnobia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584195" y="2339311"/>
                <a:ext cx="7350129" cy="1940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mtClean="0"/>
                  <a:t>Input: {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mtClean="0"/>
                  <a:t>  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mtClean="0"/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smtClean="0"/>
                  <a:t>,           </a:t>
                </a:r>
                <a:r>
                  <a:rPr lang="en-US" b="1" i="1" smtClean="0"/>
                  <a:t>i=1</a:t>
                </a:r>
                <a:r>
                  <a:rPr lang="en-US" b="1" i="1"/>
                  <a:t>. . .</a:t>
                </a:r>
                <a:r>
                  <a:rPr lang="en-US" b="1" i="1" smtClean="0"/>
                  <a:t>n </a:t>
                </a:r>
                <a:r>
                  <a:rPr lang="en-US" smtClean="0"/>
                  <a:t>}  	</a:t>
                </a:r>
                <a:r>
                  <a:rPr lang="en-US" err="1" smtClean="0">
                    <a:latin typeface="AcadNusx" pitchFamily="2" charset="0"/>
                  </a:rPr>
                  <a:t>anbanze</a:t>
                </a:r>
                <a:r>
                  <a:rPr lang="en-US" smtClean="0">
                    <a:latin typeface="AcadNusx" pitchFamily="2" charset="0"/>
                  </a:rPr>
                  <a:t> </a:t>
                </a:r>
                <a:r>
                  <a:rPr lang="en-US" err="1" smtClean="0">
                    <a:latin typeface="AcadNusx" pitchFamily="2" charset="0"/>
                  </a:rPr>
                  <a:t>Cawerili</a:t>
                </a:r>
                <a:r>
                  <a:rPr lang="en-US" smtClean="0">
                    <a:latin typeface="AcadNusx" pitchFamily="2" charset="0"/>
                  </a:rPr>
                  <a:t> </a:t>
                </a:r>
                <a:r>
                  <a:rPr lang="en-US" smtClean="0"/>
                  <a:t>AFL </a:t>
                </a:r>
                <a:r>
                  <a:rPr lang="en-US" err="1" smtClean="0">
                    <a:latin typeface="AcadNusx" pitchFamily="2" charset="0"/>
                  </a:rPr>
                  <a:t>sityva</a:t>
                </a:r>
                <a:endParaRPr lang="en-US" smtClean="0">
                  <a:latin typeface="AcadNusx" pitchFamily="2" charset="0"/>
                </a:endParaRPr>
              </a:p>
              <a:p>
                <a:endParaRPr lang="en-US" smtClean="0"/>
              </a:p>
              <a:p>
                <a:endParaRPr lang="en-US" smtClean="0"/>
              </a:p>
              <a:p>
                <a:r>
                  <a:rPr lang="en-US" smtClean="0"/>
                  <a:t>Output: </a:t>
                </a:r>
                <a:r>
                  <a:rPr lang="en-US" err="1" smtClean="0">
                    <a:latin typeface="AcadNusx" pitchFamily="2" charset="0"/>
                  </a:rPr>
                  <a:t>holonomurad</a:t>
                </a:r>
                <a:r>
                  <a:rPr lang="en-US" smtClean="0">
                    <a:latin typeface="AcadNusx" pitchFamily="2" charset="0"/>
                  </a:rPr>
                  <a:t> </a:t>
                </a:r>
                <a:r>
                  <a:rPr lang="en-US" err="1" smtClean="0">
                    <a:latin typeface="AcadNusx" pitchFamily="2" charset="0"/>
                  </a:rPr>
                  <a:t>aRwerili</a:t>
                </a:r>
                <a:r>
                  <a:rPr lang="en-US" smtClean="0">
                    <a:latin typeface="AcadNusx" pitchFamily="2" charset="0"/>
                  </a:rPr>
                  <a:t> </a:t>
                </a:r>
                <a:r>
                  <a:rPr lang="en-US" err="1" smtClean="0">
                    <a:latin typeface="AcadNusx" pitchFamily="2" charset="0"/>
                  </a:rPr>
                  <a:t>kvanZi</a:t>
                </a:r>
                <a:endParaRPr lang="en-US" smtClean="0">
                  <a:latin typeface="AcadNusx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195" y="2339311"/>
                <a:ext cx="7350129" cy="1940275"/>
              </a:xfrm>
              <a:prstGeom prst="rect">
                <a:avLst/>
              </a:prstGeom>
              <a:blipFill rotWithShape="1">
                <a:blip r:embed="rId2"/>
                <a:stretch>
                  <a:fillRect l="-1327" t="-2516" r="-746" b="-69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04969" y="739886"/>
            <a:ext cx="651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fr-FR" sz="2800" b="1" kern="0" err="1" smtClea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amocanis</a:t>
            </a:r>
            <a:r>
              <a:rPr lang="fr-FR" sz="2800" b="1" kern="0" smtClea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 </a:t>
            </a:r>
            <a:r>
              <a:rPr lang="fr-FR" sz="2800" b="1" kern="0" err="1" smtClea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dasma</a:t>
            </a:r>
            <a:endParaRPr lang="en-US" sz="2800" b="1" kern="0">
              <a:solidFill>
                <a:srgbClr val="000000"/>
              </a:solidFill>
              <a:latin typeface="AcadMtavr" pitchFamily="2" charset="0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6" y="5005388"/>
            <a:ext cx="15525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5005388"/>
            <a:ext cx="160496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9150" y="300263"/>
            <a:ext cx="6255488" cy="537937"/>
          </a:xfrm>
        </p:spPr>
        <p:txBody>
          <a:bodyPr>
            <a:normAutofit/>
          </a:bodyPr>
          <a:lstStyle/>
          <a:p>
            <a:pPr algn="ctr"/>
            <a:r>
              <a:rPr lang="fr-FR" sz="2800" b="1" kern="0" err="1">
                <a:solidFill>
                  <a:srgbClr val="000000"/>
                </a:solidFill>
                <a:latin typeface="AcadMtavr" pitchFamily="2" charset="0"/>
                <a:cs typeface="Times New Roman"/>
              </a:rPr>
              <a:t>gardaqmnis</a:t>
            </a:r>
            <a:r>
              <a:rPr lang="fr-FR" sz="2800" b="1" ker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 </a:t>
            </a:r>
            <a:r>
              <a:rPr lang="fr-FR" sz="2800" b="1" kern="0" err="1" smtClea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algoriTmi</a:t>
            </a:r>
            <a:endParaRPr lang="en-US" sz="2800" b="1" kern="0">
              <a:solidFill>
                <a:srgbClr val="000000"/>
              </a:solidFill>
              <a:latin typeface="AcadMtavr" pitchFamily="2" charset="0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4193" y="1034386"/>
            <a:ext cx="7350129" cy="17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err="1" smtClean="0">
                <a:latin typeface="AcadNusx" pitchFamily="2" charset="0"/>
              </a:rPr>
              <a:t>gardavqmniT</a:t>
            </a:r>
            <a:r>
              <a:rPr lang="en-US" sz="1800" smtClean="0">
                <a:latin typeface="AcadNusx" pitchFamily="2" charset="0"/>
              </a:rPr>
              <a:t> </a:t>
            </a:r>
            <a:r>
              <a:rPr lang="en-US" sz="1800" err="1" smtClean="0">
                <a:latin typeface="AcadNusx" pitchFamily="2" charset="0"/>
              </a:rPr>
              <a:t>kvanZis</a:t>
            </a:r>
            <a:r>
              <a:rPr lang="en-US" sz="1800" smtClean="0">
                <a:latin typeface="AcadNusx" pitchFamily="2" charset="0"/>
              </a:rPr>
              <a:t> </a:t>
            </a:r>
            <a:r>
              <a:rPr lang="en-US" sz="1800" err="1" smtClean="0"/>
              <a:t>Faden</a:t>
            </a:r>
            <a:r>
              <a:rPr lang="en-US" sz="1800" smtClean="0"/>
              <a:t> </a:t>
            </a:r>
            <a:r>
              <a:rPr lang="en-US" sz="1800" err="1" smtClean="0">
                <a:latin typeface="AcadNusx" pitchFamily="2" charset="0"/>
              </a:rPr>
              <a:t>nawils</a:t>
            </a:r>
            <a:r>
              <a:rPr lang="en-US" sz="1800" smtClean="0">
                <a:latin typeface="AcadNusx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err="1" smtClean="0">
                <a:latin typeface="AcadNusx" pitchFamily="2" charset="0"/>
              </a:rPr>
              <a:t>viRebT</a:t>
            </a:r>
            <a:r>
              <a:rPr lang="en-US" sz="1800" smtClean="0">
                <a:latin typeface="AcadNusx" pitchFamily="2" charset="0"/>
              </a:rPr>
              <a:t> </a:t>
            </a:r>
            <a:r>
              <a:rPr lang="en-US" sz="1800" err="1" smtClean="0">
                <a:latin typeface="AcadNusx" pitchFamily="2" charset="0"/>
              </a:rPr>
              <a:t>SesaZlo</a:t>
            </a:r>
            <a:r>
              <a:rPr lang="en-US" sz="1800" smtClean="0">
                <a:latin typeface="AcadNusx" pitchFamily="2" charset="0"/>
              </a:rPr>
              <a:t> </a:t>
            </a:r>
            <a:r>
              <a:rPr lang="en-US" sz="1800" err="1" smtClean="0">
                <a:latin typeface="AcadNusx" pitchFamily="2" charset="0"/>
              </a:rPr>
              <a:t>warmoqmnil</a:t>
            </a:r>
            <a:r>
              <a:rPr lang="en-US" sz="1800" smtClean="0">
                <a:latin typeface="AcadNusx" pitchFamily="2" charset="0"/>
              </a:rPr>
              <a:t> </a:t>
            </a:r>
            <a:r>
              <a:rPr lang="en-US" sz="1800" err="1" smtClean="0">
                <a:latin typeface="AcadNusx" pitchFamily="2" charset="0"/>
              </a:rPr>
              <a:t>zedmet</a:t>
            </a:r>
            <a:r>
              <a:rPr lang="en-US" sz="1800" smtClean="0">
                <a:latin typeface="AcadNusx" pitchFamily="2" charset="0"/>
              </a:rPr>
              <a:t> </a:t>
            </a:r>
            <a:r>
              <a:rPr lang="en-US" sz="1800" err="1" smtClean="0">
                <a:latin typeface="AcadNusx" pitchFamily="2" charset="0"/>
              </a:rPr>
              <a:t>rkalebs</a:t>
            </a:r>
            <a:endParaRPr lang="en-US" sz="180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err="1">
                <a:latin typeface="AcadNusx" pitchFamily="2" charset="0"/>
              </a:rPr>
              <a:t>gardavqmniT</a:t>
            </a:r>
            <a:r>
              <a:rPr lang="en-US" sz="1800">
                <a:latin typeface="AcadNusx" pitchFamily="2" charset="0"/>
              </a:rPr>
              <a:t> </a:t>
            </a:r>
            <a:r>
              <a:rPr lang="en-US" sz="1800" err="1">
                <a:latin typeface="AcadNusx" pitchFamily="2" charset="0"/>
              </a:rPr>
              <a:t>kvanZis</a:t>
            </a:r>
            <a:r>
              <a:rPr lang="en-US" sz="1800">
                <a:latin typeface="AcadNusx" pitchFamily="2" charset="0"/>
              </a:rPr>
              <a:t> </a:t>
            </a:r>
            <a:r>
              <a:rPr lang="en-US" sz="1800" smtClean="0"/>
              <a:t>Arcade </a:t>
            </a:r>
            <a:r>
              <a:rPr lang="en-US" sz="1800" err="1">
                <a:latin typeface="AcadNusx" pitchFamily="2" charset="0"/>
              </a:rPr>
              <a:t>nawils</a:t>
            </a:r>
            <a:r>
              <a:rPr lang="en-US" sz="1800">
                <a:latin typeface="AcadNusx" pitchFamily="2" charset="0"/>
              </a:rPr>
              <a:t> </a:t>
            </a:r>
            <a:endParaRPr lang="en-US" sz="1800" smtClean="0">
              <a:latin typeface="AcadNusx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err="1" smtClean="0">
                <a:latin typeface="AcadNusx" pitchFamily="2" charset="0"/>
              </a:rPr>
              <a:t>vadgenT</a:t>
            </a:r>
            <a:r>
              <a:rPr lang="en-US" sz="1800" smtClean="0">
                <a:latin typeface="AcadNusx" pitchFamily="2" charset="0"/>
              </a:rPr>
              <a:t> </a:t>
            </a:r>
            <a:r>
              <a:rPr lang="en-US" sz="1800" err="1" smtClean="0">
                <a:latin typeface="AcadNusx" pitchFamily="2" charset="0"/>
              </a:rPr>
              <a:t>funqcias</a:t>
            </a:r>
            <a:r>
              <a:rPr lang="en-US" sz="1800" smtClean="0">
                <a:latin typeface="AcadNusx" pitchFamily="2" charset="0"/>
              </a:rPr>
              <a:t> da </a:t>
            </a:r>
            <a:r>
              <a:rPr lang="en-US" sz="1800" err="1" smtClean="0">
                <a:latin typeface="AcadNusx" pitchFamily="2" charset="0"/>
              </a:rPr>
              <a:t>vaxdenT</a:t>
            </a:r>
            <a:r>
              <a:rPr lang="en-US" sz="1800" smtClean="0">
                <a:latin typeface="AcadNusx" pitchFamily="2" charset="0"/>
              </a:rPr>
              <a:t> </a:t>
            </a:r>
            <a:r>
              <a:rPr lang="en-US" sz="1800" err="1" smtClean="0">
                <a:latin typeface="AcadNusx" pitchFamily="2" charset="0"/>
              </a:rPr>
              <a:t>kvanZis</a:t>
            </a:r>
            <a:r>
              <a:rPr lang="en-US" sz="1800" smtClean="0">
                <a:latin typeface="AcadNusx" pitchFamily="2" charset="0"/>
              </a:rPr>
              <a:t> </a:t>
            </a:r>
            <a:r>
              <a:rPr lang="en-US" sz="1800" err="1" smtClean="0">
                <a:latin typeface="AcadNusx" pitchFamily="2" charset="0"/>
              </a:rPr>
              <a:t>parametrizacias</a:t>
            </a:r>
            <a:r>
              <a:rPr lang="en-US" sz="1800" smtClean="0">
                <a:latin typeface="AcadNusx" pitchFamily="2" charset="0"/>
              </a:rPr>
              <a:t>  </a:t>
            </a:r>
            <a:endParaRPr lang="en-US" sz="1800">
              <a:latin typeface="AcadNusx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2974285"/>
            <a:ext cx="15811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3" y="2974285"/>
            <a:ext cx="2308177" cy="14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98" y="4451838"/>
            <a:ext cx="2174827" cy="144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3" y="4590707"/>
            <a:ext cx="2520950" cy="145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471F-8CD7-4978-B6C9-BF4A343D68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5648" y="4430284"/>
                <a:ext cx="2101473" cy="968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𝑐𝑜𝑒𝑓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48" y="4430284"/>
                <a:ext cx="2101473" cy="9685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6547" y="5638476"/>
                <a:ext cx="728775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i="1" smtClean="0">
                    <a:latin typeface="Cambria Math"/>
                  </a:rPr>
                  <a:t>,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smtClean="0">
                    <a:latin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smtClean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∀ </m:t>
                    </m:r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=1..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47" y="5638476"/>
                <a:ext cx="7287751" cy="400302"/>
              </a:xfrm>
              <a:prstGeom prst="rect">
                <a:avLst/>
              </a:prstGeom>
              <a:blipFill rotWithShape="1">
                <a:blip r:embed="rId3"/>
                <a:stretch>
                  <a:fillRect l="-334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2"/>
          <p:cNvSpPr txBox="1">
            <a:spLocks/>
          </p:cNvSpPr>
          <p:nvPr/>
        </p:nvSpPr>
        <p:spPr>
          <a:xfrm>
            <a:off x="399484" y="2035218"/>
            <a:ext cx="7381875" cy="238553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  <a:defRPr/>
            </a:pPr>
            <a:r>
              <a:rPr lang="en-US" sz="2000" err="1" smtClean="0">
                <a:latin typeface="AcadNusx" pitchFamily="2" charset="0"/>
              </a:rPr>
              <a:t>kvanZis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err="1" smtClean="0">
                <a:latin typeface="AcadNusx" pitchFamily="2" charset="0"/>
              </a:rPr>
              <a:t>TiToeuli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smtClean="0"/>
              <a:t>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smtClean="0"/>
              <a:t> -</a:t>
            </a:r>
            <a:r>
              <a:rPr lang="en-US" sz="2000" err="1" smtClean="0">
                <a:latin typeface="AcadNusx" pitchFamily="2" charset="0"/>
              </a:rPr>
              <a:t>uri</a:t>
            </a:r>
            <a:r>
              <a:rPr lang="en-US" sz="2000" smtClean="0">
                <a:latin typeface="AcadNusx" pitchFamily="2" charset="0"/>
              </a:rPr>
              <a:t>   </a:t>
            </a:r>
            <a:r>
              <a:rPr lang="en-US" sz="2000" err="1" smtClean="0">
                <a:latin typeface="AcadNusx" pitchFamily="2" charset="0"/>
              </a:rPr>
              <a:t>rkali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err="1" smtClean="0">
                <a:latin typeface="AcadNusx" pitchFamily="2" charset="0"/>
              </a:rPr>
              <a:t>SeiZleba</a:t>
            </a:r>
            <a:r>
              <a:rPr lang="en-US" sz="2000" smtClean="0">
                <a:latin typeface="AcadNusx" pitchFamily="2" charset="0"/>
              </a:rPr>
              <a:t>   </a:t>
            </a:r>
            <a:r>
              <a:rPr lang="en-US" sz="2000" err="1" smtClean="0">
                <a:latin typeface="AcadNusx" pitchFamily="2" charset="0"/>
              </a:rPr>
              <a:t>aRiweros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b="1" i="1" smtClean="0">
                <a:latin typeface="Times New Roman" pitchFamily="18" charset="0"/>
              </a:rPr>
              <a:t>f</a:t>
            </a:r>
            <a:r>
              <a:rPr lang="en-US" sz="2000" b="1" i="1" baseline="-25000" smtClean="0">
                <a:latin typeface="Times New Roman" pitchFamily="18" charset="0"/>
              </a:rPr>
              <a:t>i</a:t>
            </a:r>
            <a:r>
              <a:rPr lang="en-US" sz="2000" b="1" baseline="-25000" smtClean="0">
                <a:latin typeface="Times New Roman" pitchFamily="18" charset="0"/>
              </a:rPr>
              <a:t>   </a:t>
            </a:r>
            <a:r>
              <a:rPr lang="en-US" sz="2000" err="1" smtClean="0">
                <a:latin typeface="AcadNusx" pitchFamily="2" charset="0"/>
              </a:rPr>
              <a:t>trigonometriuli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err="1" smtClean="0">
                <a:latin typeface="AcadNusx" pitchFamily="2" charset="0"/>
              </a:rPr>
              <a:t>funqciebis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err="1" smtClean="0">
                <a:latin typeface="AcadNusx" pitchFamily="2" charset="0"/>
              </a:rPr>
              <a:t>meSveobiT</a:t>
            </a:r>
            <a:r>
              <a:rPr lang="en-US" sz="2000" smtClean="0">
                <a:latin typeface="AcadNusx" pitchFamily="2" charset="0"/>
              </a:rPr>
              <a:t>.</a:t>
            </a:r>
          </a:p>
          <a:p>
            <a:pPr marL="0" indent="0">
              <a:buFont typeface="Wingdings 3"/>
              <a:buNone/>
              <a:defRPr/>
            </a:pPr>
            <a:endParaRPr lang="en-US" sz="2000" smtClean="0">
              <a:latin typeface="AcadNusx" pitchFamily="2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err="1" smtClean="0">
                <a:latin typeface="AcadNusx" pitchFamily="2" charset="0"/>
              </a:rPr>
              <a:t>mTeli</a:t>
            </a:r>
            <a:r>
              <a:rPr lang="en-US" sz="2000" smtClean="0">
                <a:latin typeface="AcadNusx" pitchFamily="2" charset="0"/>
              </a:rPr>
              <a:t>  </a:t>
            </a:r>
            <a:r>
              <a:rPr lang="en-US" sz="2000" err="1" smtClean="0">
                <a:latin typeface="AcadNusx" pitchFamily="2" charset="0"/>
              </a:rPr>
              <a:t>kvanZi</a:t>
            </a:r>
            <a:r>
              <a:rPr lang="en-US" sz="2000" smtClean="0">
                <a:latin typeface="AcadNusx" pitchFamily="2" charset="0"/>
              </a:rPr>
              <a:t>  </a:t>
            </a:r>
            <a:r>
              <a:rPr lang="en-US" sz="2000" err="1" smtClean="0">
                <a:latin typeface="AcadNusx" pitchFamily="2" charset="0"/>
              </a:rPr>
              <a:t>warmoadgens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b="1" i="1" smtClean="0">
                <a:latin typeface="Times New Roman" pitchFamily="18" charset="0"/>
              </a:rPr>
              <a:t>f</a:t>
            </a:r>
            <a:r>
              <a:rPr lang="en-US" sz="2000" b="1" i="1" baseline="-25000" smtClean="0">
                <a:latin typeface="Times New Roman" pitchFamily="18" charset="0"/>
              </a:rPr>
              <a:t>i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err="1" smtClean="0">
                <a:latin typeface="AcadNusx" pitchFamily="2" charset="0"/>
              </a:rPr>
              <a:t>funqciebis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err="1" smtClean="0">
                <a:latin typeface="AcadNusx" pitchFamily="2" charset="0"/>
              </a:rPr>
              <a:t>interpolacias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 err="1" smtClean="0">
                <a:latin typeface="AcadNusx" pitchFamily="2" charset="0"/>
              </a:rPr>
              <a:t>specialuri</a:t>
            </a:r>
            <a:r>
              <a:rPr lang="en-US" sz="2000" smtClean="0">
                <a:latin typeface="AcadNusx" pitchFamily="2" charset="0"/>
              </a:rPr>
              <a:t> </a:t>
            </a:r>
            <a:r>
              <a:rPr lang="en-US" sz="2000">
                <a:latin typeface="AcadNusx" pitchFamily="2" charset="0"/>
              </a:rPr>
              <a:t>koeficientebiT, romlebic </a:t>
            </a:r>
            <a:r>
              <a:rPr lang="en-US" sz="2000" smtClean="0">
                <a:latin typeface="AcadNusx" pitchFamily="2" charset="0"/>
              </a:rPr>
              <a:t>perioduli, uban-uban mudmivi funqciebia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962678" y="469444"/>
            <a:ext cx="6255488" cy="53793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fr-FR" sz="2800" b="1" kern="0" dirty="0" err="1" smtClean="0">
                <a:solidFill>
                  <a:srgbClr val="000000"/>
                </a:solidFill>
                <a:latin typeface="AcadMtavr" pitchFamily="2" charset="0"/>
                <a:cs typeface="Times New Roman"/>
              </a:rPr>
              <a:t>parametrizacia</a:t>
            </a:r>
            <a:endParaRPr lang="en-US" sz="2800" b="1" kern="0" dirty="0">
              <a:solidFill>
                <a:srgbClr val="000000"/>
              </a:solidFill>
              <a:latin typeface="AcadMtavr" pitchFamily="2" charset="0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6547" y="1378265"/>
                <a:ext cx="69028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0, 2</m:t>
                        </m:r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000" smtClean="0"/>
                  <a:t>  :  </a:t>
                </a:r>
                <a:r>
                  <a:rPr lang="en-US" sz="2000"/>
                  <a:t>{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0≤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&lt;…&lt;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&lt;…&lt;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≤2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smtClean="0"/>
                  <a:t>}</a:t>
                </a:r>
                <a:endParaRPr lang="en-US" sz="20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47" y="1378265"/>
                <a:ext cx="6902852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8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029"/>
          <p:cNvSpPr txBox="1">
            <a:spLocks noChangeArrowheads="1"/>
          </p:cNvSpPr>
          <p:nvPr/>
        </p:nvSpPr>
        <p:spPr bwMode="auto">
          <a:xfrm>
            <a:off x="5867400" y="3048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867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fld id="{C2490ADB-F70C-40BE-98DA-5478265679B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8" name="Rectangle 10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79" name="Rectangle 10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80" name="Rectangle 10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81" name="Rectangle 10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82" name="Rectangle 10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83" name="Rectangle 10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537617" y="414337"/>
            <a:ext cx="7439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err="1">
                <a:latin typeface="AcadMtavr" pitchFamily="2" charset="0"/>
              </a:rPr>
              <a:t>sainterpolacio</a:t>
            </a:r>
            <a:r>
              <a:rPr lang="en-US" sz="2800" b="1">
                <a:latin typeface="AcadMtavr" pitchFamily="2" charset="0"/>
              </a:rPr>
              <a:t> </a:t>
            </a:r>
            <a:r>
              <a:rPr lang="en-US" sz="2800" b="1" err="1">
                <a:latin typeface="AcadMtavr" pitchFamily="2" charset="0"/>
              </a:rPr>
              <a:t>koeficientebi</a:t>
            </a:r>
            <a:endParaRPr lang="en-US" sz="2800" b="1">
              <a:latin typeface="AcadMtavr" pitchFamily="2" charset="0"/>
            </a:endParaRPr>
          </a:p>
        </p:txBody>
      </p:sp>
      <p:sp>
        <p:nvSpPr>
          <p:cNvPr id="2868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6" name="Rectangle 17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1" name="Rectangle 2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4" name="Rectangle 2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7" name="Rectangle 28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5092" y="1209533"/>
                <a:ext cx="7411872" cy="826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sz="2000" i="1">
                          <a:latin typeface="Cambria Math"/>
                        </a:rPr>
                        <m:t>∗(1+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ru-RU" sz="20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fr-FR" sz="2000" i="1">
                          <a:latin typeface="Cambria Math"/>
                        </a:rPr>
                        <m:t>)∗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sz="2000" i="1">
                          <a:latin typeface="Cambria Math"/>
                        </a:rPr>
                        <m:t>∗(1+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0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fr-FR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ru-RU" sz="20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fr-F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1209533"/>
                <a:ext cx="7411872" cy="8265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21" y="2343765"/>
            <a:ext cx="3070604" cy="307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092" y="5851525"/>
            <a:ext cx="2981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5851525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1955</TotalTime>
  <Words>1061</Words>
  <Application>Microsoft Office PowerPoint</Application>
  <PresentationFormat>On-screen Show (4:3)</PresentationFormat>
  <Paragraphs>108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Opulent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kvanZebis holonomuri parametrizacia</dc:title>
  <dc:creator>Violeta</dc:creator>
  <cp:lastModifiedBy>Admin</cp:lastModifiedBy>
  <cp:revision>273</cp:revision>
  <cp:lastPrinted>1601-01-01T00:00:00Z</cp:lastPrinted>
  <dcterms:created xsi:type="dcterms:W3CDTF">2010-06-07T11:22:55Z</dcterms:created>
  <dcterms:modified xsi:type="dcterms:W3CDTF">2013-06-21T13:33:00Z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